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16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80"/>
  </p:notesMasterIdLst>
  <p:sldIdLst>
    <p:sldId id="509" r:id="rId3"/>
    <p:sldId id="291" r:id="rId4"/>
    <p:sldId id="542" r:id="rId5"/>
    <p:sldId id="500" r:id="rId6"/>
    <p:sldId id="426" r:id="rId7"/>
    <p:sldId id="477" r:id="rId8"/>
    <p:sldId id="310" r:id="rId9"/>
    <p:sldId id="292" r:id="rId10"/>
    <p:sldId id="297" r:id="rId11"/>
    <p:sldId id="475" r:id="rId12"/>
    <p:sldId id="502" r:id="rId13"/>
    <p:sldId id="300" r:id="rId14"/>
    <p:sldId id="498" r:id="rId15"/>
    <p:sldId id="525" r:id="rId16"/>
    <p:sldId id="436" r:id="rId17"/>
    <p:sldId id="474" r:id="rId18"/>
    <p:sldId id="504" r:id="rId19"/>
    <p:sldId id="326" r:id="rId20"/>
    <p:sldId id="301" r:id="rId21"/>
    <p:sldId id="484" r:id="rId22"/>
    <p:sldId id="435" r:id="rId23"/>
    <p:sldId id="499" r:id="rId24"/>
    <p:sldId id="514" r:id="rId25"/>
    <p:sldId id="526" r:id="rId26"/>
    <p:sldId id="452" r:id="rId27"/>
    <p:sldId id="359" r:id="rId28"/>
    <p:sldId id="520" r:id="rId29"/>
    <p:sldId id="360" r:id="rId30"/>
    <p:sldId id="341" r:id="rId31"/>
    <p:sldId id="441" r:id="rId32"/>
    <p:sldId id="521" r:id="rId33"/>
    <p:sldId id="454" r:id="rId34"/>
    <p:sldId id="491" r:id="rId35"/>
    <p:sldId id="527" r:id="rId36"/>
    <p:sldId id="442" r:id="rId37"/>
    <p:sldId id="395" r:id="rId38"/>
    <p:sldId id="351" r:id="rId39"/>
    <p:sldId id="472" r:id="rId40"/>
    <p:sldId id="516" r:id="rId41"/>
    <p:sldId id="528" r:id="rId42"/>
    <p:sldId id="443" r:id="rId43"/>
    <p:sldId id="368" r:id="rId44"/>
    <p:sldId id="463" r:id="rId45"/>
    <p:sldId id="510" r:id="rId46"/>
    <p:sldId id="494" r:id="rId47"/>
    <p:sldId id="529" r:id="rId48"/>
    <p:sldId id="444" r:id="rId49"/>
    <p:sldId id="461" r:id="rId50"/>
    <p:sldId id="464" r:id="rId51"/>
    <p:sldId id="374" r:id="rId52"/>
    <p:sldId id="373" r:id="rId53"/>
    <p:sldId id="459" r:id="rId54"/>
    <p:sldId id="479" r:id="rId55"/>
    <p:sldId id="495" r:id="rId56"/>
    <p:sldId id="530" r:id="rId57"/>
    <p:sldId id="311" r:id="rId58"/>
    <p:sldId id="480" r:id="rId59"/>
    <p:sldId id="508" r:id="rId60"/>
    <p:sldId id="522" r:id="rId61"/>
    <p:sldId id="523" r:id="rId62"/>
    <p:sldId id="543" r:id="rId63"/>
    <p:sldId id="544" r:id="rId64"/>
    <p:sldId id="541" r:id="rId65"/>
    <p:sldId id="545" r:id="rId66"/>
    <p:sldId id="473" r:id="rId67"/>
    <p:sldId id="524" r:id="rId68"/>
    <p:sldId id="532" r:id="rId69"/>
    <p:sldId id="533" r:id="rId70"/>
    <p:sldId id="534" r:id="rId71"/>
    <p:sldId id="538" r:id="rId72"/>
    <p:sldId id="535" r:id="rId73"/>
    <p:sldId id="536" r:id="rId74"/>
    <p:sldId id="537" r:id="rId75"/>
    <p:sldId id="539" r:id="rId76"/>
    <p:sldId id="540" r:id="rId77"/>
    <p:sldId id="413" r:id="rId78"/>
    <p:sldId id="414" r:id="rId79"/>
  </p:sldIdLst>
  <p:sldSz cx="12192000" cy="6858000"/>
  <p:notesSz cx="6858000" cy="9144000"/>
  <p:embeddedFontLst>
    <p:embeddedFont>
      <p:font typeface="Arial Narrow" panose="020B0606020202030204" pitchFamily="34" charset="0"/>
      <p:regular r:id="rId81"/>
      <p:bold r:id="rId82"/>
      <p:italic r:id="rId83"/>
      <p:boldItalic r:id="rId84"/>
    </p:embeddedFont>
    <p:embeddedFont>
      <p:font typeface="MS PGothic" panose="020B0600070205080204" pitchFamily="34" charset="-128"/>
      <p:regular r:id="rId85"/>
    </p:embeddedFont>
    <p:embeddedFont>
      <p:font typeface="Agency FB" panose="020B0503020202020204" pitchFamily="34" charset="0"/>
      <p:regular r:id="rId86"/>
      <p:bold r:id="rId87"/>
    </p:embeddedFont>
    <p:embeddedFont>
      <p:font typeface="Teko" panose="020B0604020202020204" charset="0"/>
      <p:regular r:id="rId88"/>
      <p:bold r:id="rId89"/>
    </p:embeddedFon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Calibri Light" panose="020F0302020204030204" pitchFamily="34" charset="0"/>
      <p:regular r:id="rId94"/>
      <p:italic r:id="rId95"/>
    </p:embeddedFont>
    <p:embeddedFont>
      <p:font typeface="游ゴシック" panose="020B0400000000000000" pitchFamily="34" charset="-128"/>
      <p:regular r:id="rId96"/>
      <p:bold r:id="rId97"/>
    </p:embeddedFont>
    <p:embeddedFont>
      <p:font typeface="Jokerman LET" panose="020B0604020202020204" charset="0"/>
      <p:regular r:id="rId98"/>
    </p:embeddedFont>
  </p:embeddedFontLst>
  <p:defaultTextStyle>
    <a:defPPr>
      <a:defRPr lang="pt-BR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la" initials="L" lastIdx="1" clrIdx="0">
    <p:extLst>
      <p:ext uri="{19B8F6BF-5375-455C-9EA6-DF929625EA0E}">
        <p15:presenceInfo xmlns:p15="http://schemas.microsoft.com/office/powerpoint/2012/main" userId="La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D60093"/>
    <a:srgbClr val="00CC99"/>
    <a:srgbClr val="009999"/>
    <a:srgbClr val="FFC000"/>
    <a:srgbClr val="9966FF"/>
    <a:srgbClr val="FF9933"/>
    <a:srgbClr val="333399"/>
    <a:srgbClr val="7030A0"/>
    <a:srgbClr val="241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1530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7.fntdata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2.fntdata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93" Type="http://schemas.openxmlformats.org/officeDocument/2006/relationships/font" Target="fonts/font13.fntdata"/><Relationship Id="rId98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7.fntdata"/><Relationship Id="rId10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7D0F8-0E8B-4320-B219-737F488BEA31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8AA67-BA0A-4D55-AC6F-BF5ABA6ED68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41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imagem</a:t>
            </a:r>
            <a:r>
              <a:rPr lang="en-US" dirty="0"/>
              <a:t>: </a:t>
            </a:r>
            <a:r>
              <a:rPr lang="en-US" dirty="0" err="1"/>
              <a:t>nuvem</a:t>
            </a:r>
            <a:r>
              <a:rPr lang="en-US" dirty="0"/>
              <a:t> de tag; </a:t>
            </a:r>
            <a:r>
              <a:rPr lang="en-US" dirty="0" err="1"/>
              <a:t>diagramas</a:t>
            </a:r>
            <a:r>
              <a:rPr lang="en-US" dirty="0"/>
              <a:t> dos 12 </a:t>
            </a:r>
            <a:r>
              <a:rPr lang="en-US" dirty="0" err="1"/>
              <a:t>comos</a:t>
            </a:r>
            <a:r>
              <a:rPr lang="en-US" dirty="0"/>
              <a:t> e 4 </a:t>
            </a:r>
            <a:r>
              <a:rPr lang="en-US" dirty="0" err="1"/>
              <a:t>cs</a:t>
            </a:r>
            <a:r>
              <a:rPr lang="en-US" dirty="0"/>
              <a:t> ; ppts de aula </a:t>
            </a:r>
            <a:r>
              <a:rPr lang="en-US" dirty="0" err="1"/>
              <a:t>sintese</a:t>
            </a:r>
            <a:r>
              <a:rPr lang="en-US" dirty="0"/>
              <a:t> de </a:t>
            </a:r>
            <a:r>
              <a:rPr lang="en-US" dirty="0" err="1"/>
              <a:t>topicos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modulo; </a:t>
            </a:r>
            <a:r>
              <a:rPr lang="en-US" dirty="0" err="1"/>
              <a:t>tela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; </a:t>
            </a:r>
            <a:r>
              <a:rPr lang="en-US" dirty="0" err="1"/>
              <a:t>rint</a:t>
            </a:r>
            <a:r>
              <a:rPr lang="en-US" dirty="0"/>
              <a:t> da </a:t>
            </a:r>
            <a:r>
              <a:rPr lang="en-US" dirty="0" err="1"/>
              <a:t>plataforma</a:t>
            </a:r>
            <a:r>
              <a:rPr lang="en-US" dirty="0"/>
              <a:t>; print do telegram </a:t>
            </a:r>
            <a:r>
              <a:rPr lang="en-US" dirty="0" err="1"/>
              <a:t>turma</a:t>
            </a:r>
            <a:r>
              <a:rPr lang="en-US" dirty="0"/>
              <a:t> 1; </a:t>
            </a:r>
            <a:r>
              <a:rPr lang="en-US" dirty="0" err="1"/>
              <a:t>iniciativas</a:t>
            </a:r>
            <a:r>
              <a:rPr lang="en-US" dirty="0"/>
              <a:t> que </a:t>
            </a:r>
            <a:r>
              <a:rPr lang="en-US" dirty="0" err="1"/>
              <a:t>aconteceram</a:t>
            </a:r>
            <a:r>
              <a:rPr lang="en-US" dirty="0"/>
              <a:t>; </a:t>
            </a:r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6267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1388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C0FCA-1F58-4491-AC5E-056B77621249}" type="slidenum">
              <a:rPr lang="pt-BR" smtClean="0"/>
              <a:pPr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263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2009775" y="5372100"/>
            <a:ext cx="16084500" cy="50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4210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2009775" y="5372100"/>
            <a:ext cx="16084500" cy="50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9173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2009775" y="5372100"/>
            <a:ext cx="16084500" cy="50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6156325" y="847725"/>
            <a:ext cx="7791450" cy="424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1655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2009775" y="5372100"/>
            <a:ext cx="16084500" cy="50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6156325" y="847725"/>
            <a:ext cx="7791450" cy="424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3920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2009775" y="5372100"/>
            <a:ext cx="16084500" cy="50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6156325" y="847725"/>
            <a:ext cx="7791450" cy="424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2861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2009775" y="5372100"/>
            <a:ext cx="16084500" cy="50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2409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2009775" y="5372100"/>
            <a:ext cx="16084500" cy="50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900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2009775" y="5372100"/>
            <a:ext cx="16084500" cy="50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8" name="Shape 568"/>
          <p:cNvSpPr>
            <a:spLocks noGrp="1" noRot="1" noChangeAspect="1"/>
          </p:cNvSpPr>
          <p:nvPr>
            <p:ph type="sldImg" idx="2"/>
          </p:nvPr>
        </p:nvSpPr>
        <p:spPr>
          <a:xfrm>
            <a:off x="6156325" y="847725"/>
            <a:ext cx="7791450" cy="424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860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4773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2009775" y="5372100"/>
            <a:ext cx="16084500" cy="50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6156325" y="847725"/>
            <a:ext cx="7791450" cy="424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015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1F5D98-7E96-46C6-8C77-A94322750F93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80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/>
        </p:spPr>
      </p:sp>
      <p:sp>
        <p:nvSpPr>
          <p:cNvPr id="802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80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24B5F-3470-4DCF-89D0-B73B34BF2FB6}" type="slidenum">
              <a:rPr lang="pt-BR" smtClean="0">
                <a:solidFill>
                  <a:srgbClr val="000000"/>
                </a:solidFill>
                <a:latin typeface="Arial" pitchFamily="34" charset="0"/>
              </a:rPr>
              <a:pPr/>
              <a:t>23</a:t>
            </a:fld>
            <a:endParaRPr lang="pt-BR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2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3465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4180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945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697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3391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1" indent="0" algn="ctr">
              <a:buNone/>
              <a:defRPr sz="2000"/>
            </a:lvl2pPr>
            <a:lvl3pPr marL="914150" indent="0" algn="ctr">
              <a:buNone/>
              <a:defRPr sz="1900"/>
            </a:lvl3pPr>
            <a:lvl4pPr marL="1371226" indent="0" algn="ctr">
              <a:buNone/>
              <a:defRPr sz="1600"/>
            </a:lvl4pPr>
            <a:lvl5pPr marL="1828301" indent="0" algn="ctr">
              <a:buNone/>
              <a:defRPr sz="1600"/>
            </a:lvl5pPr>
            <a:lvl6pPr marL="2285382" indent="0" algn="ctr">
              <a:buNone/>
              <a:defRPr sz="1600"/>
            </a:lvl6pPr>
            <a:lvl7pPr marL="2742450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1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946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03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121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887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9" name="Marcador de texto 2"/>
          <p:cNvSpPr>
            <a:spLocks noGrp="1"/>
          </p:cNvSpPr>
          <p:nvPr>
            <p:ph type="body" idx="1"/>
          </p:nvPr>
        </p:nvSpPr>
        <p:spPr>
          <a:xfrm>
            <a:off x="3436944" y="1600201"/>
            <a:ext cx="8145456" cy="4525963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idx="5"/>
          </p:nvPr>
        </p:nvSpPr>
        <p:spPr>
          <a:xfrm>
            <a:off x="304800" y="2486541"/>
            <a:ext cx="2468704" cy="359610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FontTx/>
              <a:buNone/>
              <a:defRPr sz="1600" b="0" i="1">
                <a:solidFill>
                  <a:srgbClr val="65666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0092464A-2C0B-4B1E-B4E7-7BC9E06FC41A}" type="datetimeFigureOut">
              <a:rPr lang="es-ES"/>
              <a:pPr>
                <a:defRPr/>
              </a:pPr>
              <a:t>28/06/2017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>
                    <a:lumMod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5D28AED-888D-4155-9663-E9571D55AF1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416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4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919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8" descr="BG03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-426497" y="0"/>
            <a:ext cx="12939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13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3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16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932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50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71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1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301" indent="0">
              <a:buNone/>
              <a:defRPr sz="2000"/>
            </a:lvl5pPr>
            <a:lvl6pPr marL="2285382" indent="0">
              <a:buNone/>
              <a:defRPr sz="2000"/>
            </a:lvl6pPr>
            <a:lvl7pPr marL="2742450" indent="0">
              <a:buNone/>
              <a:defRPr sz="2000"/>
            </a:lvl7pPr>
            <a:lvl8pPr marL="3199520" indent="0">
              <a:buNone/>
              <a:defRPr sz="2000"/>
            </a:lvl8pPr>
            <a:lvl9pPr marL="3656591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29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4844E-9356-449C-80E5-8FCD063E0688}" type="datetimeFigureOut">
              <a:rPr lang="pt-BR" smtClean="0"/>
              <a:pPr/>
              <a:t>28/06/2017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26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  <p:sldLayoutId id="2147483737" r:id="rId13"/>
    <p:sldLayoutId id="2147483738" r:id="rId14"/>
  </p:sldLayoutIdLst>
  <p:txStyles>
    <p:titleStyle>
      <a:lvl1pPr algn="l" defTabSz="9141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91415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9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4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2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70F92936-C386-477F-8BD5-089E60ED2F5C}" type="datetimeFigureOut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1219140"/>
              <a:t>28/06/2017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7507CFF0-3407-40A4-B3D2-D61D256017B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121914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11" Type="http://schemas.openxmlformats.org/officeDocument/2006/relationships/image" Target="../media/image42.png"/><Relationship Id="rId5" Type="http://schemas.openxmlformats.org/officeDocument/2006/relationships/image" Target="../media/image54.png"/><Relationship Id="rId10" Type="http://schemas.openxmlformats.org/officeDocument/2006/relationships/image" Target="../media/image41.png"/><Relationship Id="rId4" Type="http://schemas.openxmlformats.org/officeDocument/2006/relationships/image" Target="../media/image53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0.png"/><Relationship Id="rId3" Type="http://schemas.microsoft.com/office/2007/relationships/hdphoto" Target="../media/hdphoto11.wdp"/><Relationship Id="rId7" Type="http://schemas.openxmlformats.org/officeDocument/2006/relationships/image" Target="../media/image25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image" Target="../media/image66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8.png"/><Relationship Id="rId5" Type="http://schemas.microsoft.com/office/2007/relationships/hdphoto" Target="../media/hdphoto12.wdp"/><Relationship Id="rId15" Type="http://schemas.openxmlformats.org/officeDocument/2006/relationships/image" Target="../media/image71.png"/><Relationship Id="rId10" Type="http://schemas.openxmlformats.org/officeDocument/2006/relationships/image" Target="../media/image61.png"/><Relationship Id="rId4" Type="http://schemas.openxmlformats.org/officeDocument/2006/relationships/image" Target="../media/image67.png"/><Relationship Id="rId9" Type="http://schemas.openxmlformats.org/officeDocument/2006/relationships/image" Target="../media/image60.png"/><Relationship Id="rId14" Type="http://schemas.microsoft.com/office/2007/relationships/hdphoto" Target="../media/hdphoto13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15.wdp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15.wdp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81.png"/><Relationship Id="rId3" Type="http://schemas.microsoft.com/office/2007/relationships/hdphoto" Target="../media/hdphoto16.wdp"/><Relationship Id="rId7" Type="http://schemas.openxmlformats.org/officeDocument/2006/relationships/image" Target="../media/image60.png"/><Relationship Id="rId12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25.png"/><Relationship Id="rId10" Type="http://schemas.microsoft.com/office/2007/relationships/hdphoto" Target="../media/hdphoto13.wdp"/><Relationship Id="rId4" Type="http://schemas.openxmlformats.org/officeDocument/2006/relationships/image" Target="../media/image19.png"/><Relationship Id="rId9" Type="http://schemas.openxmlformats.org/officeDocument/2006/relationships/image" Target="../media/image70.png"/><Relationship Id="rId14" Type="http://schemas.openxmlformats.org/officeDocument/2006/relationships/image" Target="../media/image10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microsoft.com/office/2007/relationships/hdphoto" Target="../media/hdphoto17.wdp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microsoft.com/office/2007/relationships/hdphoto" Target="../media/hdphoto17.wdp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1.png"/><Relationship Id="rId3" Type="http://schemas.microsoft.com/office/2007/relationships/hdphoto" Target="../media/hdphoto18.wdp"/><Relationship Id="rId7" Type="http://schemas.openxmlformats.org/officeDocument/2006/relationships/image" Target="../media/image25.png"/><Relationship Id="rId12" Type="http://schemas.microsoft.com/office/2007/relationships/hdphoto" Target="../media/hdphoto13.wdp"/><Relationship Id="rId17" Type="http://schemas.openxmlformats.org/officeDocument/2006/relationships/image" Target="../media/image90.png"/><Relationship Id="rId2" Type="http://schemas.openxmlformats.org/officeDocument/2006/relationships/image" Target="../media/image87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70.png"/><Relationship Id="rId5" Type="http://schemas.microsoft.com/office/2007/relationships/hdphoto" Target="../media/hdphoto19.wdp"/><Relationship Id="rId15" Type="http://schemas.openxmlformats.org/officeDocument/2006/relationships/image" Target="../media/image81.png"/><Relationship Id="rId10" Type="http://schemas.openxmlformats.org/officeDocument/2006/relationships/image" Target="../media/image61.png"/><Relationship Id="rId4" Type="http://schemas.openxmlformats.org/officeDocument/2006/relationships/image" Target="../media/image88.png"/><Relationship Id="rId9" Type="http://schemas.openxmlformats.org/officeDocument/2006/relationships/image" Target="../media/image60.png"/><Relationship Id="rId1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4.png"/><Relationship Id="rId7" Type="http://schemas.openxmlformats.org/officeDocument/2006/relationships/image" Target="../media/image4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microsoft.com/office/2007/relationships/hdphoto" Target="../media/hdphoto20.wdp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microsoft.com/office/2007/relationships/hdphoto" Target="../media/hdphoto20.wdp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90.png"/><Relationship Id="rId3" Type="http://schemas.openxmlformats.org/officeDocument/2006/relationships/image" Target="../media/image25.png"/><Relationship Id="rId7" Type="http://schemas.openxmlformats.org/officeDocument/2006/relationships/image" Target="../media/image70.png"/><Relationship Id="rId12" Type="http://schemas.openxmlformats.org/officeDocument/2006/relationships/image" Target="../media/image89.png"/><Relationship Id="rId2" Type="http://schemas.openxmlformats.org/officeDocument/2006/relationships/image" Target="../media/image1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81.png"/><Relationship Id="rId5" Type="http://schemas.openxmlformats.org/officeDocument/2006/relationships/image" Target="../media/image60.png"/><Relationship Id="rId15" Type="http://schemas.openxmlformats.org/officeDocument/2006/relationships/image" Target="../media/image102.png"/><Relationship Id="rId10" Type="http://schemas.openxmlformats.org/officeDocument/2006/relationships/image" Target="../media/image80.png"/><Relationship Id="rId4" Type="http://schemas.openxmlformats.org/officeDocument/2006/relationships/image" Target="../media/image27.png"/><Relationship Id="rId9" Type="http://schemas.openxmlformats.org/officeDocument/2006/relationships/image" Target="../media/image71.png"/><Relationship Id="rId1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lala\Dropbox\PPTs%20Lala\videos\so%20na%20a&#231;&#227;o%20as%20coiasas%20se%20ajustam%20-%20Synchronisation%5b2%5d.wmv" TargetMode="External"/><Relationship Id="rId1" Type="http://schemas.microsoft.com/office/2007/relationships/media" Target="file:///C:\Users\lala\Dropbox\PPTs%20Lala\videos\so%20na%20a&#231;&#227;o%20as%20coiasas%20se%20ajustam%20-%20Synchronisation%5b2%5d.wmv" TargetMode="External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11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90.png"/><Relationship Id="rId18" Type="http://schemas.microsoft.com/office/2007/relationships/hdphoto" Target="../media/hdphoto21.wdp"/><Relationship Id="rId3" Type="http://schemas.openxmlformats.org/officeDocument/2006/relationships/image" Target="../media/image25.png"/><Relationship Id="rId21" Type="http://schemas.microsoft.com/office/2007/relationships/hdphoto" Target="../media/hdphoto22.wdp"/><Relationship Id="rId7" Type="http://schemas.openxmlformats.org/officeDocument/2006/relationships/image" Target="../media/image70.png"/><Relationship Id="rId12" Type="http://schemas.openxmlformats.org/officeDocument/2006/relationships/image" Target="../media/image89.png"/><Relationship Id="rId17" Type="http://schemas.openxmlformats.org/officeDocument/2006/relationships/image" Target="../media/image106.png"/><Relationship Id="rId2" Type="http://schemas.openxmlformats.org/officeDocument/2006/relationships/image" Target="../media/image19.png"/><Relationship Id="rId16" Type="http://schemas.openxmlformats.org/officeDocument/2006/relationships/image" Target="../media/image103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81.png"/><Relationship Id="rId5" Type="http://schemas.openxmlformats.org/officeDocument/2006/relationships/image" Target="../media/image60.png"/><Relationship Id="rId15" Type="http://schemas.openxmlformats.org/officeDocument/2006/relationships/image" Target="../media/image102.png"/><Relationship Id="rId10" Type="http://schemas.openxmlformats.org/officeDocument/2006/relationships/image" Target="../media/image80.png"/><Relationship Id="rId19" Type="http://schemas.openxmlformats.org/officeDocument/2006/relationships/image" Target="../media/image107.png"/><Relationship Id="rId4" Type="http://schemas.openxmlformats.org/officeDocument/2006/relationships/image" Target="../media/image27.png"/><Relationship Id="rId9" Type="http://schemas.openxmlformats.org/officeDocument/2006/relationships/image" Target="../media/image71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microsoft.com/office/2007/relationships/hdphoto" Target="../media/hdphoto23.wdp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1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4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jp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90.png"/><Relationship Id="rId18" Type="http://schemas.microsoft.com/office/2007/relationships/hdphoto" Target="../media/hdphoto21.wdp"/><Relationship Id="rId3" Type="http://schemas.openxmlformats.org/officeDocument/2006/relationships/image" Target="../media/image25.png"/><Relationship Id="rId21" Type="http://schemas.microsoft.com/office/2007/relationships/hdphoto" Target="../media/hdphoto22.wdp"/><Relationship Id="rId7" Type="http://schemas.openxmlformats.org/officeDocument/2006/relationships/image" Target="../media/image70.png"/><Relationship Id="rId12" Type="http://schemas.openxmlformats.org/officeDocument/2006/relationships/image" Target="../media/image89.png"/><Relationship Id="rId17" Type="http://schemas.openxmlformats.org/officeDocument/2006/relationships/image" Target="../media/image106.png"/><Relationship Id="rId2" Type="http://schemas.openxmlformats.org/officeDocument/2006/relationships/image" Target="../media/image19.png"/><Relationship Id="rId16" Type="http://schemas.openxmlformats.org/officeDocument/2006/relationships/image" Target="../media/image103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81.png"/><Relationship Id="rId5" Type="http://schemas.openxmlformats.org/officeDocument/2006/relationships/image" Target="../media/image60.png"/><Relationship Id="rId15" Type="http://schemas.openxmlformats.org/officeDocument/2006/relationships/image" Target="../media/image102.png"/><Relationship Id="rId23" Type="http://schemas.openxmlformats.org/officeDocument/2006/relationships/image" Target="../media/image109.png"/><Relationship Id="rId10" Type="http://schemas.openxmlformats.org/officeDocument/2006/relationships/image" Target="../media/image80.png"/><Relationship Id="rId19" Type="http://schemas.openxmlformats.org/officeDocument/2006/relationships/image" Target="../media/image107.png"/><Relationship Id="rId4" Type="http://schemas.openxmlformats.org/officeDocument/2006/relationships/image" Target="../media/image27.png"/><Relationship Id="rId9" Type="http://schemas.openxmlformats.org/officeDocument/2006/relationships/image" Target="../media/image71.png"/><Relationship Id="rId14" Type="http://schemas.openxmlformats.org/officeDocument/2006/relationships/image" Target="../media/image101.png"/><Relationship Id="rId22" Type="http://schemas.openxmlformats.org/officeDocument/2006/relationships/image" Target="../media/image13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26" Type="http://schemas.openxmlformats.org/officeDocument/2006/relationships/image" Target="../media/image18.png"/><Relationship Id="rId3" Type="http://schemas.openxmlformats.org/officeDocument/2006/relationships/image" Target="../media/image132.png"/><Relationship Id="rId21" Type="http://schemas.openxmlformats.org/officeDocument/2006/relationships/image" Target="../media/image148.png"/><Relationship Id="rId7" Type="http://schemas.openxmlformats.org/officeDocument/2006/relationships/image" Target="../media/image70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80.png"/><Relationship Id="rId24" Type="http://schemas.openxmlformats.org/officeDocument/2006/relationships/image" Target="../media/image151.png"/><Relationship Id="rId5" Type="http://schemas.openxmlformats.org/officeDocument/2006/relationships/image" Target="../media/image134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28" Type="http://schemas.openxmlformats.org/officeDocument/2006/relationships/image" Target="../media/image154.png"/><Relationship Id="rId10" Type="http://schemas.openxmlformats.org/officeDocument/2006/relationships/image" Target="../media/image138.png"/><Relationship Id="rId19" Type="http://schemas.openxmlformats.org/officeDocument/2006/relationships/image" Target="../media/image146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Relationship Id="rId27" Type="http://schemas.openxmlformats.org/officeDocument/2006/relationships/image" Target="../media/image15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56.png"/><Relationship Id="rId18" Type="http://schemas.openxmlformats.org/officeDocument/2006/relationships/image" Target="../media/image101.png"/><Relationship Id="rId26" Type="http://schemas.openxmlformats.org/officeDocument/2006/relationships/image" Target="../media/image18.png"/><Relationship Id="rId3" Type="http://schemas.openxmlformats.org/officeDocument/2006/relationships/image" Target="../media/image61.png"/><Relationship Id="rId21" Type="http://schemas.openxmlformats.org/officeDocument/2006/relationships/image" Target="../media/image103.png"/><Relationship Id="rId7" Type="http://schemas.microsoft.com/office/2007/relationships/hdphoto" Target="../media/hdphoto13.wdp"/><Relationship Id="rId12" Type="http://schemas.openxmlformats.org/officeDocument/2006/relationships/image" Target="../media/image81.png"/><Relationship Id="rId17" Type="http://schemas.openxmlformats.org/officeDocument/2006/relationships/image" Target="../media/image158.png"/><Relationship Id="rId25" Type="http://schemas.openxmlformats.org/officeDocument/2006/relationships/image" Target="../media/image162.png"/><Relationship Id="rId2" Type="http://schemas.openxmlformats.org/officeDocument/2006/relationships/image" Target="../media/image60.png"/><Relationship Id="rId16" Type="http://schemas.openxmlformats.org/officeDocument/2006/relationships/image" Target="../media/image90.png"/><Relationship Id="rId20" Type="http://schemas.openxmlformats.org/officeDocument/2006/relationships/image" Target="../media/image102.png"/><Relationship Id="rId29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80.png"/><Relationship Id="rId24" Type="http://schemas.openxmlformats.org/officeDocument/2006/relationships/image" Target="../media/image161.png"/><Relationship Id="rId5" Type="http://schemas.openxmlformats.org/officeDocument/2006/relationships/image" Target="../media/image69.png"/><Relationship Id="rId15" Type="http://schemas.openxmlformats.org/officeDocument/2006/relationships/image" Target="../media/image89.png"/><Relationship Id="rId23" Type="http://schemas.openxmlformats.org/officeDocument/2006/relationships/image" Target="../media/image160.png"/><Relationship Id="rId28" Type="http://schemas.openxmlformats.org/officeDocument/2006/relationships/image" Target="../media/image154.png"/><Relationship Id="rId10" Type="http://schemas.openxmlformats.org/officeDocument/2006/relationships/image" Target="../media/image73.png"/><Relationship Id="rId19" Type="http://schemas.openxmlformats.org/officeDocument/2006/relationships/image" Target="../media/image15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157.png"/><Relationship Id="rId22" Type="http://schemas.openxmlformats.org/officeDocument/2006/relationships/image" Target="../media/image64.png"/><Relationship Id="rId27" Type="http://schemas.openxmlformats.org/officeDocument/2006/relationships/image" Target="../media/image13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8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" Type="http://schemas.openxmlformats.org/officeDocument/2006/relationships/image" Target="../media/image164.png"/><Relationship Id="rId21" Type="http://schemas.openxmlformats.org/officeDocument/2006/relationships/image" Target="../media/image145.png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24" Type="http://schemas.openxmlformats.org/officeDocument/2006/relationships/image" Target="../media/image148.png"/><Relationship Id="rId5" Type="http://schemas.openxmlformats.org/officeDocument/2006/relationships/image" Target="../media/image166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52.png"/><Relationship Id="rId10" Type="http://schemas.openxmlformats.org/officeDocument/2006/relationships/image" Target="../media/image70.png"/><Relationship Id="rId19" Type="http://schemas.openxmlformats.org/officeDocument/2006/relationships/image" Target="../media/image143.png"/><Relationship Id="rId31" Type="http://schemas.openxmlformats.org/officeDocument/2006/relationships/image" Target="../media/image155.png"/><Relationship Id="rId4" Type="http://schemas.openxmlformats.org/officeDocument/2006/relationships/image" Target="../media/image165.png"/><Relationship Id="rId9" Type="http://schemas.openxmlformats.org/officeDocument/2006/relationships/image" Target="../media/image135.png"/><Relationship Id="rId14" Type="http://schemas.openxmlformats.org/officeDocument/2006/relationships/image" Target="../media/image80.png"/><Relationship Id="rId22" Type="http://schemas.openxmlformats.org/officeDocument/2006/relationships/image" Target="../media/image146.png"/><Relationship Id="rId27" Type="http://schemas.openxmlformats.org/officeDocument/2006/relationships/image" Target="../media/image151.png"/><Relationship Id="rId30" Type="http://schemas.openxmlformats.org/officeDocument/2006/relationships/image" Target="../media/image15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8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" Type="http://schemas.openxmlformats.org/officeDocument/2006/relationships/image" Target="../media/image164.png"/><Relationship Id="rId21" Type="http://schemas.openxmlformats.org/officeDocument/2006/relationships/image" Target="../media/image145.png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24" Type="http://schemas.openxmlformats.org/officeDocument/2006/relationships/image" Target="../media/image148.png"/><Relationship Id="rId5" Type="http://schemas.openxmlformats.org/officeDocument/2006/relationships/image" Target="../media/image166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52.png"/><Relationship Id="rId10" Type="http://schemas.openxmlformats.org/officeDocument/2006/relationships/image" Target="../media/image70.png"/><Relationship Id="rId19" Type="http://schemas.openxmlformats.org/officeDocument/2006/relationships/image" Target="../media/image143.png"/><Relationship Id="rId31" Type="http://schemas.openxmlformats.org/officeDocument/2006/relationships/image" Target="../media/image155.png"/><Relationship Id="rId4" Type="http://schemas.openxmlformats.org/officeDocument/2006/relationships/image" Target="../media/image165.png"/><Relationship Id="rId9" Type="http://schemas.openxmlformats.org/officeDocument/2006/relationships/image" Target="../media/image135.png"/><Relationship Id="rId14" Type="http://schemas.openxmlformats.org/officeDocument/2006/relationships/image" Target="../media/image80.png"/><Relationship Id="rId22" Type="http://schemas.openxmlformats.org/officeDocument/2006/relationships/image" Target="../media/image146.png"/><Relationship Id="rId27" Type="http://schemas.openxmlformats.org/officeDocument/2006/relationships/image" Target="../media/image151.png"/><Relationship Id="rId30" Type="http://schemas.openxmlformats.org/officeDocument/2006/relationships/image" Target="../media/image1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8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" Type="http://schemas.openxmlformats.org/officeDocument/2006/relationships/image" Target="../media/image164.png"/><Relationship Id="rId21" Type="http://schemas.openxmlformats.org/officeDocument/2006/relationships/image" Target="../media/image145.png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24" Type="http://schemas.openxmlformats.org/officeDocument/2006/relationships/image" Target="../media/image148.png"/><Relationship Id="rId5" Type="http://schemas.openxmlformats.org/officeDocument/2006/relationships/image" Target="../media/image166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52.png"/><Relationship Id="rId10" Type="http://schemas.openxmlformats.org/officeDocument/2006/relationships/image" Target="../media/image70.png"/><Relationship Id="rId19" Type="http://schemas.openxmlformats.org/officeDocument/2006/relationships/image" Target="../media/image143.png"/><Relationship Id="rId31" Type="http://schemas.openxmlformats.org/officeDocument/2006/relationships/image" Target="../media/image155.png"/><Relationship Id="rId4" Type="http://schemas.openxmlformats.org/officeDocument/2006/relationships/image" Target="../media/image165.png"/><Relationship Id="rId9" Type="http://schemas.openxmlformats.org/officeDocument/2006/relationships/image" Target="../media/image135.png"/><Relationship Id="rId14" Type="http://schemas.openxmlformats.org/officeDocument/2006/relationships/image" Target="../media/image80.png"/><Relationship Id="rId22" Type="http://schemas.openxmlformats.org/officeDocument/2006/relationships/image" Target="../media/image146.png"/><Relationship Id="rId27" Type="http://schemas.openxmlformats.org/officeDocument/2006/relationships/image" Target="../media/image151.png"/><Relationship Id="rId30" Type="http://schemas.openxmlformats.org/officeDocument/2006/relationships/image" Target="../media/image15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2.png"/><Relationship Id="rId7" Type="http://schemas.openxmlformats.org/officeDocument/2006/relationships/image" Target="../media/image80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8.png"/><Relationship Id="rId5" Type="http://schemas.openxmlformats.org/officeDocument/2006/relationships/image" Target="../media/image70.png"/><Relationship Id="rId10" Type="http://schemas.openxmlformats.org/officeDocument/2006/relationships/image" Target="../media/image147.png"/><Relationship Id="rId4" Type="http://schemas.openxmlformats.org/officeDocument/2006/relationships/image" Target="../media/image133.png"/><Relationship Id="rId9" Type="http://schemas.openxmlformats.org/officeDocument/2006/relationships/image" Target="../media/image14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26" Type="http://schemas.openxmlformats.org/officeDocument/2006/relationships/image" Target="../media/image18.png"/><Relationship Id="rId3" Type="http://schemas.openxmlformats.org/officeDocument/2006/relationships/image" Target="../media/image132.png"/><Relationship Id="rId21" Type="http://schemas.openxmlformats.org/officeDocument/2006/relationships/image" Target="../media/image148.png"/><Relationship Id="rId7" Type="http://schemas.openxmlformats.org/officeDocument/2006/relationships/image" Target="../media/image70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80.png"/><Relationship Id="rId24" Type="http://schemas.openxmlformats.org/officeDocument/2006/relationships/image" Target="../media/image151.png"/><Relationship Id="rId5" Type="http://schemas.openxmlformats.org/officeDocument/2006/relationships/image" Target="../media/image134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28" Type="http://schemas.openxmlformats.org/officeDocument/2006/relationships/image" Target="../media/image154.png"/><Relationship Id="rId10" Type="http://schemas.openxmlformats.org/officeDocument/2006/relationships/image" Target="../media/image138.png"/><Relationship Id="rId19" Type="http://schemas.openxmlformats.org/officeDocument/2006/relationships/image" Target="../media/image146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Relationship Id="rId27" Type="http://schemas.openxmlformats.org/officeDocument/2006/relationships/image" Target="../media/image15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26" Type="http://schemas.openxmlformats.org/officeDocument/2006/relationships/image" Target="../media/image18.png"/><Relationship Id="rId3" Type="http://schemas.openxmlformats.org/officeDocument/2006/relationships/image" Target="../media/image132.png"/><Relationship Id="rId21" Type="http://schemas.openxmlformats.org/officeDocument/2006/relationships/image" Target="../media/image148.png"/><Relationship Id="rId7" Type="http://schemas.openxmlformats.org/officeDocument/2006/relationships/image" Target="../media/image70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80.png"/><Relationship Id="rId24" Type="http://schemas.openxmlformats.org/officeDocument/2006/relationships/image" Target="../media/image151.png"/><Relationship Id="rId5" Type="http://schemas.openxmlformats.org/officeDocument/2006/relationships/image" Target="../media/image134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28" Type="http://schemas.openxmlformats.org/officeDocument/2006/relationships/image" Target="../media/image154.png"/><Relationship Id="rId10" Type="http://schemas.openxmlformats.org/officeDocument/2006/relationships/image" Target="../media/image138.png"/><Relationship Id="rId19" Type="http://schemas.openxmlformats.org/officeDocument/2006/relationships/image" Target="../media/image146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Relationship Id="rId27" Type="http://schemas.openxmlformats.org/officeDocument/2006/relationships/image" Target="../media/image15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6.gif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052065" y="3924307"/>
            <a:ext cx="4087869" cy="1600436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>
              <a:spcAft>
                <a:spcPts val="600"/>
              </a:spcAft>
              <a:buSzPct val="25000"/>
            </a:pPr>
            <a:endParaRPr lang="en-US" sz="3200" dirty="0">
              <a:solidFill>
                <a:srgbClr val="FFFFFF"/>
              </a:solidFill>
              <a:latin typeface="Agency FB"/>
              <a:ea typeface="Teko"/>
              <a:cs typeface="Agency FB"/>
              <a:sym typeface="Teko"/>
            </a:endParaRPr>
          </a:p>
          <a:p>
            <a:pPr algn="ctr">
              <a:spcAft>
                <a:spcPts val="600"/>
              </a:spcAft>
              <a:buSzPct val="25000"/>
            </a:pPr>
            <a:r>
              <a:rPr lang="en-US" sz="2800" b="1" dirty="0">
                <a:solidFill>
                  <a:schemeClr val="bg1"/>
                </a:solidFill>
                <a:latin typeface="Agency FB"/>
                <a:ea typeface="Teko"/>
                <a:cs typeface="Agency FB"/>
                <a:sym typeface="Teko"/>
              </a:rPr>
              <a:t>VIABILIZAR FUTUROS ATRAVÉS </a:t>
            </a:r>
          </a:p>
          <a:p>
            <a:pPr algn="ctr">
              <a:spcAft>
                <a:spcPts val="600"/>
              </a:spcAft>
              <a:buSzPct val="25000"/>
            </a:pPr>
            <a:r>
              <a:rPr lang="en-US" sz="2800" b="1" dirty="0">
                <a:solidFill>
                  <a:schemeClr val="bg1"/>
                </a:solidFill>
                <a:latin typeface="Agency FB"/>
                <a:ea typeface="Teko"/>
                <a:cs typeface="Agency FB"/>
                <a:sym typeface="Teko"/>
              </a:rPr>
              <a:t>DAS NOVAS ECONOMIAS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12"/>
          <a:stretch/>
        </p:blipFill>
        <p:spPr>
          <a:xfrm>
            <a:off x="5021267" y="858282"/>
            <a:ext cx="2149471" cy="220774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351">
            <a:off x="5796663" y="3035480"/>
            <a:ext cx="1361087" cy="3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2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l="19133" t="12280" r="40000" b="47400"/>
          <a:stretch>
            <a:fillRect/>
          </a:stretch>
        </p:blipFill>
        <p:spPr bwMode="auto">
          <a:xfrm>
            <a:off x="1743560" y="2726756"/>
            <a:ext cx="8205549" cy="327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1743559" y="304800"/>
            <a:ext cx="8205549" cy="2062103"/>
          </a:xfrm>
          <a:prstGeom prst="rect">
            <a:avLst/>
          </a:prstGeom>
          <a:solidFill>
            <a:srgbClr val="D60093">
              <a:alpha val="30196"/>
            </a:srgb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Até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2021, 40% das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empresas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que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constam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nas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500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maiores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da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Forbes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desaparecerão</a:t>
            </a:r>
            <a:endParaRPr lang="en-US" sz="3200" b="1" dirty="0">
              <a:solidFill>
                <a:schemeClr val="bg1"/>
              </a:solidFill>
              <a:latin typeface="Agency FB" pitchFamily="34" charset="0"/>
            </a:endParaRPr>
          </a:p>
          <a:p>
            <a:endParaRPr lang="pt-BR" sz="32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179" y="1855694"/>
            <a:ext cx="10032437" cy="464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0333100" y="457200"/>
            <a:ext cx="1536171" cy="954077"/>
          </a:xfrm>
          <a:prstGeom prst="rect">
            <a:avLst/>
          </a:prstGeom>
        </p:spPr>
        <p:txBody>
          <a:bodyPr wrap="square" lIns="121890" tIns="60945" rIns="121890" bIns="60945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Agency FB" pitchFamily="34" charset="0"/>
              </a:rPr>
              <a:t>https://www.youtube.com/watch?v=x1ShVyBm8GU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99179" y="181861"/>
            <a:ext cx="11952651" cy="2369849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200 milhões </a:t>
            </a:r>
            <a:r>
              <a:rPr lang="pt-BR" sz="3600" b="1" dirty="0" err="1">
                <a:solidFill>
                  <a:schemeClr val="bg1"/>
                </a:solidFill>
                <a:latin typeface="Agency FB" pitchFamily="34" charset="0"/>
              </a:rPr>
              <a:t>captchas</a:t>
            </a: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 dia = 500 mil horas /dia</a:t>
            </a:r>
          </a:p>
          <a:p>
            <a:pPr>
              <a:spcAft>
                <a:spcPts val="600"/>
              </a:spcAft>
            </a:pPr>
            <a:r>
              <a:rPr lang="pt-BR" sz="4400" b="1" dirty="0">
                <a:solidFill>
                  <a:schemeClr val="bg1"/>
                </a:solidFill>
                <a:latin typeface="Agency FB" pitchFamily="34" charset="0"/>
              </a:rPr>
              <a:t>Digitalizar 2 milhões de livros ao ano</a:t>
            </a:r>
          </a:p>
          <a:p>
            <a:endParaRPr lang="pt-BR" sz="2800" dirty="0">
              <a:solidFill>
                <a:schemeClr val="bg1"/>
              </a:solidFill>
              <a:latin typeface="Agency FB" pitchFamily="34" charset="0"/>
            </a:endParaRPr>
          </a:p>
          <a:p>
            <a:r>
              <a:rPr lang="pt-BR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21" y="1863355"/>
            <a:ext cx="2067575" cy="193516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438538" y="12335"/>
            <a:ext cx="5869764" cy="1472773"/>
          </a:xfrm>
          <a:prstGeom prst="rect">
            <a:avLst/>
          </a:prstGeom>
          <a:noFill/>
        </p:spPr>
        <p:txBody>
          <a:bodyPr wrap="square" lIns="91420" tIns="45719" rIns="91420" bIns="4571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gency FB" pitchFamily="34" charset="0"/>
              </a:rPr>
              <a:t>Compreender</a:t>
            </a:r>
            <a:r>
              <a:rPr lang="en-US" sz="3200" dirty="0">
                <a:solidFill>
                  <a:schemeClr val="bg1"/>
                </a:solidFill>
                <a:latin typeface="Agency FB" pitchFamily="34" charset="0"/>
              </a:rPr>
              <a:t> o </a:t>
            </a:r>
            <a:r>
              <a:rPr lang="en-US" sz="3200" dirty="0" err="1">
                <a:solidFill>
                  <a:schemeClr val="bg1"/>
                </a:solidFill>
                <a:latin typeface="Agency FB" pitchFamily="34" charset="0"/>
              </a:rPr>
              <a:t>presente</a:t>
            </a:r>
            <a:endParaRPr lang="en-US" sz="3200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gency FB" pitchFamily="34" charset="0"/>
              </a:rPr>
              <a:t>Competências</a:t>
            </a:r>
            <a:r>
              <a:rPr lang="en-US" sz="3200" dirty="0">
                <a:solidFill>
                  <a:schemeClr val="bg1"/>
                </a:solidFill>
                <a:latin typeface="Agency FB" pitchFamily="34" charset="0"/>
              </a:rPr>
              <a:t> para o </a:t>
            </a:r>
            <a:r>
              <a:rPr lang="en-US" sz="3200" dirty="0" err="1">
                <a:solidFill>
                  <a:schemeClr val="bg1"/>
                </a:solidFill>
                <a:latin typeface="Agency FB" pitchFamily="34" charset="0"/>
              </a:rPr>
              <a:t>exponencial</a:t>
            </a:r>
            <a:r>
              <a:rPr lang="en-US" sz="32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endParaRPr lang="pt-BR" sz="3200" dirty="0">
              <a:solidFill>
                <a:schemeClr val="bg1"/>
              </a:solidFill>
              <a:latin typeface="Agency FB" pitchFamily="34" charset="0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5271230" y="2205803"/>
            <a:ext cx="6367587" cy="3588912"/>
            <a:chOff x="4548064" y="3476798"/>
            <a:chExt cx="3242523" cy="2566903"/>
          </a:xfrm>
        </p:grpSpPr>
        <p:pic>
          <p:nvPicPr>
            <p:cNvPr id="16" name="Picture 7" descr="MEIAMAO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18000" contrast="-3000"/>
                      </a14:imgEffect>
                    </a14:imgLayer>
                  </a14:imgProps>
                </a:ext>
              </a:extLst>
            </a:blip>
            <a:srcRect l="9838" t="5901" r="12988" b="6951"/>
            <a:stretch>
              <a:fillRect/>
            </a:stretch>
          </p:blipFill>
          <p:spPr bwMode="auto">
            <a:xfrm>
              <a:off x="4633262" y="3589356"/>
              <a:ext cx="3008307" cy="234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riângulo retângulo 9"/>
            <p:cNvSpPr/>
            <p:nvPr/>
          </p:nvSpPr>
          <p:spPr>
            <a:xfrm rot="5585143">
              <a:off x="4885874" y="3138988"/>
              <a:ext cx="2566903" cy="324252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gency FB" pitchFamily="34" charset="0"/>
              </a:endParaRPr>
            </a:p>
          </p:txBody>
        </p:sp>
      </p:grpSp>
      <p:pic>
        <p:nvPicPr>
          <p:cNvPr id="14" name="Picture 7" descr="MEIAMAO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-19000"/>
                    </a14:imgEffect>
                  </a14:imgLayer>
                </a14:imgProps>
              </a:ext>
            </a:extLst>
          </a:blip>
          <a:srcRect l="9838" t="5901" r="12988" b="6951"/>
          <a:stretch>
            <a:fillRect/>
          </a:stretch>
        </p:blipFill>
        <p:spPr bwMode="auto">
          <a:xfrm>
            <a:off x="5438552" y="2191792"/>
            <a:ext cx="5907639" cy="344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ixaDeTexto 16"/>
          <p:cNvSpPr txBox="1"/>
          <p:nvPr/>
        </p:nvSpPr>
        <p:spPr>
          <a:xfrm>
            <a:off x="8626486" y="2553124"/>
            <a:ext cx="1760159" cy="830995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pPr algn="ctr"/>
            <a:r>
              <a:rPr lang="es-ES_tradnl" sz="2400" b="1" dirty="0" err="1">
                <a:latin typeface="Agency FB" pitchFamily="34" charset="0"/>
              </a:rPr>
              <a:t>Colaboração</a:t>
            </a:r>
            <a:endParaRPr lang="es-ES_tradnl" sz="2400" b="1" dirty="0">
              <a:latin typeface="Agency FB" pitchFamily="34" charset="0"/>
            </a:endParaRPr>
          </a:p>
          <a:p>
            <a:pPr algn="ctr"/>
            <a:r>
              <a:rPr lang="es-ES_tradnl" sz="2400" b="1" dirty="0" err="1">
                <a:latin typeface="Agency FB" pitchFamily="34" charset="0"/>
              </a:rPr>
              <a:t>High</a:t>
            </a:r>
            <a:r>
              <a:rPr lang="es-ES_tradnl" sz="2400" b="1" dirty="0">
                <a:latin typeface="Agency FB" pitchFamily="34" charset="0"/>
              </a:rPr>
              <a:t> </a:t>
            </a:r>
            <a:r>
              <a:rPr lang="es-ES_tradnl" sz="2400" b="1" dirty="0" err="1">
                <a:latin typeface="Agency FB" pitchFamily="34" charset="0"/>
              </a:rPr>
              <a:t>Touch</a:t>
            </a:r>
            <a:endParaRPr lang="es-ES_tradnl" sz="2000" b="1" dirty="0">
              <a:latin typeface="Agency FB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849840" y="4565596"/>
            <a:ext cx="1471331" cy="830995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pPr algn="ctr"/>
            <a:r>
              <a:rPr lang="es-ES_tradnl" sz="2400" b="1" dirty="0" err="1">
                <a:latin typeface="Agency FB" pitchFamily="34" charset="0"/>
              </a:rPr>
              <a:t>Tecnologia</a:t>
            </a:r>
            <a:endParaRPr lang="es-ES_tradnl" sz="2400" b="1" dirty="0">
              <a:latin typeface="Agency FB" pitchFamily="34" charset="0"/>
            </a:endParaRPr>
          </a:p>
          <a:p>
            <a:pPr algn="ctr"/>
            <a:r>
              <a:rPr lang="es-ES_tradnl" sz="2400" b="1" dirty="0" err="1">
                <a:latin typeface="Agency FB" pitchFamily="34" charset="0"/>
              </a:rPr>
              <a:t>High</a:t>
            </a:r>
            <a:r>
              <a:rPr lang="es-ES_tradnl" sz="2400" b="1" dirty="0">
                <a:latin typeface="Agency FB" pitchFamily="34" charset="0"/>
              </a:rPr>
              <a:t> </a:t>
            </a:r>
            <a:r>
              <a:rPr lang="es-ES_tradnl" sz="2400" b="1" dirty="0" err="1">
                <a:latin typeface="Agency FB" pitchFamily="34" charset="0"/>
              </a:rPr>
              <a:t>tech</a:t>
            </a:r>
            <a:endParaRPr lang="es-ES_tradnl" sz="20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" y="0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emicírculo 2"/>
          <p:cNvSpPr/>
          <p:nvPr/>
        </p:nvSpPr>
        <p:spPr>
          <a:xfrm rot="10800000">
            <a:off x="7421671" y="3807180"/>
            <a:ext cx="1302359" cy="86698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2B1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micírculo 21"/>
          <p:cNvSpPr/>
          <p:nvPr/>
        </p:nvSpPr>
        <p:spPr>
          <a:xfrm rot="10800000">
            <a:off x="7574071" y="3959580"/>
            <a:ext cx="1302359" cy="86698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2B1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5" y="1761058"/>
            <a:ext cx="2973666" cy="2783233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5682023" y="837135"/>
            <a:ext cx="5403273" cy="4301114"/>
          </a:xfrm>
          <a:prstGeom prst="rect">
            <a:avLst/>
          </a:prstGeom>
          <a:solidFill>
            <a:srgbClr val="FFC000">
              <a:alpha val="36078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Compreender a Transição 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Exponencial através da colaboração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De produtos a processos 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Adequado ao espírito do tempo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Linguagem para novos públicos</a:t>
            </a:r>
          </a:p>
        </p:txBody>
      </p:sp>
    </p:spTree>
    <p:extLst>
      <p:ext uri="{BB962C8B-B14F-4D97-AF65-F5344CB8AC3E}">
        <p14:creationId xmlns:p14="http://schemas.microsoft.com/office/powerpoint/2010/main" val="1817379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" y="0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emicírculo 2"/>
          <p:cNvSpPr/>
          <p:nvPr/>
        </p:nvSpPr>
        <p:spPr>
          <a:xfrm rot="10800000">
            <a:off x="7421671" y="3807180"/>
            <a:ext cx="1302359" cy="86698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2B1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micírculo 21"/>
          <p:cNvSpPr/>
          <p:nvPr/>
        </p:nvSpPr>
        <p:spPr>
          <a:xfrm rot="10800000">
            <a:off x="7574071" y="3959580"/>
            <a:ext cx="1302359" cy="86698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2B1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7" y="2210590"/>
            <a:ext cx="2973666" cy="2783233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5965829" y="786666"/>
            <a:ext cx="540327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ency FB" pitchFamily="34" charset="0"/>
              </a:rPr>
              <a:t>LADO B...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rgbClr val="FFC000"/>
                </a:solidFill>
                <a:latin typeface="Agency FB" pitchFamily="34" charset="0"/>
              </a:rPr>
              <a:t>Crer: Transição 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rgbClr val="FFC000"/>
                </a:solidFill>
                <a:latin typeface="Agency FB" pitchFamily="34" charset="0"/>
              </a:rPr>
              <a:t>Colaboração:  tecnologia soft 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rgbClr val="FFC000"/>
                </a:solidFill>
                <a:latin typeface="Agency FB" pitchFamily="34" charset="0"/>
              </a:rPr>
              <a:t>Exponencial  X escala humana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pt-BR" sz="3200" b="1" dirty="0">
                <a:solidFill>
                  <a:srgbClr val="FFC000"/>
                </a:solidFill>
                <a:latin typeface="Agency FB" pitchFamily="34" charset="0"/>
              </a:rPr>
              <a:t>Lideranças + preparar terreno</a:t>
            </a:r>
          </a:p>
        </p:txBody>
      </p:sp>
    </p:spTree>
    <p:extLst>
      <p:ext uri="{BB962C8B-B14F-4D97-AF65-F5344CB8AC3E}">
        <p14:creationId xmlns:p14="http://schemas.microsoft.com/office/powerpoint/2010/main" val="18489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98" y="1644022"/>
            <a:ext cx="2834407" cy="262715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25" y="2320475"/>
            <a:ext cx="1237387" cy="1158144"/>
          </a:xfrm>
          <a:prstGeom prst="rect">
            <a:avLst/>
          </a:prstGeom>
        </p:spPr>
      </p:pic>
      <p:pic>
        <p:nvPicPr>
          <p:cNvPr id="10" name="Picture 4" descr="FRank R Paul  The future of Radio 1922 Paul-0_22"/>
          <p:cNvPicPr>
            <a:picLocks noChangeAspect="1" noChangeArrowheads="1"/>
          </p:cNvPicPr>
          <p:nvPr/>
        </p:nvPicPr>
        <p:blipFill>
          <a:blip r:embed="rId4" cstate="email">
            <a:lum bright="-12000" contrast="12000"/>
          </a:blip>
          <a:srcRect/>
          <a:stretch>
            <a:fillRect/>
          </a:stretch>
        </p:blipFill>
        <p:spPr bwMode="auto">
          <a:xfrm>
            <a:off x="5263060" y="1424154"/>
            <a:ext cx="6461496" cy="435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8081554" y="4001733"/>
            <a:ext cx="1229979" cy="112589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rgbClr val="7030A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0627077" y="2327546"/>
            <a:ext cx="1069064" cy="11716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rgbClr val="7030A0"/>
              </a:solidFill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9102019" y="3847587"/>
            <a:ext cx="2079331" cy="188233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rgbClr val="7030A0"/>
              </a:solidFill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7053415" y="3847587"/>
            <a:ext cx="1325249" cy="135962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rgbClr val="7030A0"/>
              </a:solidFill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6428296" y="1764686"/>
            <a:ext cx="1475624" cy="12256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rgbClr val="7030A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0586490" y="554420"/>
            <a:ext cx="6258453" cy="21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	</a:t>
            </a:r>
            <a:r>
              <a:rPr lang="en-US" sz="2200" dirty="0">
                <a:solidFill>
                  <a:schemeClr val="bg1"/>
                </a:solidFill>
                <a:latin typeface="Jokerman LET" pitchFamily="2" charset="0"/>
              </a:rPr>
              <a:t>		</a:t>
            </a:r>
            <a:r>
              <a:rPr lang="en-US" sz="2000" dirty="0">
                <a:solidFill>
                  <a:schemeClr val="bg1"/>
                </a:solidFill>
              </a:rPr>
              <a:t>EUA </a:t>
            </a:r>
            <a:r>
              <a:rPr lang="en-US" sz="2800" b="1" dirty="0">
                <a:solidFill>
                  <a:schemeClr val="bg1"/>
                </a:solidFill>
              </a:rPr>
              <a:t>1929</a:t>
            </a:r>
            <a:r>
              <a:rPr lang="en-US" b="1" dirty="0">
                <a:solidFill>
                  <a:schemeClr val="bg1"/>
                </a:solidFill>
              </a:rPr>
              <a:t>					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ja-JP" dirty="0">
              <a:solidFill>
                <a:schemeClr val="bg1"/>
              </a:solidFill>
              <a:latin typeface="+mj-lt"/>
              <a:ea typeface="MS PGothic" pitchFamily="34" charset="-128"/>
            </a:endParaRPr>
          </a:p>
          <a:p>
            <a:pPr>
              <a:buFontTx/>
              <a:buNone/>
            </a:pPr>
            <a:r>
              <a:rPr lang="pt-BR" altLang="ja-JP" sz="2900" dirty="0">
                <a:solidFill>
                  <a:schemeClr val="bg1"/>
                </a:solidFill>
                <a:latin typeface="+mj-lt"/>
                <a:ea typeface="MS PGothic" pitchFamily="34" charset="-128"/>
              </a:rPr>
              <a:t>	</a:t>
            </a:r>
            <a:endParaRPr lang="pt-BR" altLang="ja-JP" sz="500" dirty="0">
              <a:solidFill>
                <a:schemeClr val="bg1"/>
              </a:solidFill>
              <a:latin typeface="+mj-lt"/>
              <a:ea typeface="MS PGothic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pt-BR" altLang="ja-JP" sz="2500" dirty="0">
              <a:solidFill>
                <a:schemeClr val="bg1"/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9023816" y="1764685"/>
            <a:ext cx="1178965" cy="11716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000" b="1">
              <a:solidFill>
                <a:srgbClr val="7030A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537628" y="758458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gency FB" panose="020B0503020202020204" pitchFamily="34" charset="0"/>
              </a:rPr>
              <a:t>EUA 1929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01" y="1764687"/>
            <a:ext cx="1827495" cy="2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0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685801"/>
            <a:ext cx="9185323" cy="56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7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rtlCol="0" anchor="ctr"/>
          <a:lstStyle/>
          <a:p>
            <a:pPr algn="ctr"/>
            <a:endParaRPr lang="pt-BR" dirty="0">
              <a:solidFill>
                <a:srgbClr val="7030A0"/>
              </a:solidFill>
            </a:endParaRPr>
          </a:p>
        </p:txBody>
      </p:sp>
      <p:pic>
        <p:nvPicPr>
          <p:cNvPr id="75778" name="Picture 2" descr="Joseph Hemard ]Standardised food and assembly line meals 1947 in The History of The Future Images of the 21st century 151"/>
          <p:cNvPicPr>
            <a:picLocks noChangeAspect="1" noChangeArrowheads="1"/>
          </p:cNvPicPr>
          <p:nvPr/>
        </p:nvPicPr>
        <p:blipFill>
          <a:blip r:embed="rId2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318" y="0"/>
            <a:ext cx="6625567" cy="6597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9664171" y="5996256"/>
            <a:ext cx="2527829" cy="86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0" tIns="60945" rIns="121890" bIns="60945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EUA,  1947</a:t>
            </a:r>
          </a:p>
          <a:p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0012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1" tIns="60945" rIns="121891" bIns="60945" rtlCol="0" anchor="ctr"/>
          <a:lstStyle/>
          <a:p>
            <a:pPr algn="ctr"/>
            <a:endParaRPr lang="pt-BR"/>
          </a:p>
        </p:txBody>
      </p:sp>
      <p:pic>
        <p:nvPicPr>
          <p:cNvPr id="12" name="Picture 2" descr="C:\Users\lala\Documents\crie futuros\ILUSTRAÇOES CRIE FUTUROS\biblioteca nacional da França\tem moving pay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7509" y="367473"/>
            <a:ext cx="8636987" cy="612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34645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00" y="1644020"/>
            <a:ext cx="2182493" cy="202291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47" y="1771655"/>
            <a:ext cx="1286028" cy="141911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47" y="2176099"/>
            <a:ext cx="952787" cy="891771"/>
          </a:xfrm>
          <a:prstGeom prst="rect">
            <a:avLst/>
          </a:prstGeom>
        </p:spPr>
      </p:pic>
      <p:sp>
        <p:nvSpPr>
          <p:cNvPr id="13" name="Fluxograma: Processo 12"/>
          <p:cNvSpPr/>
          <p:nvPr/>
        </p:nvSpPr>
        <p:spPr>
          <a:xfrm>
            <a:off x="5454317" y="4388783"/>
            <a:ext cx="1722244" cy="1828076"/>
          </a:xfrm>
          <a:prstGeom prst="flowChartProces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rtlCol="0" anchor="ctr"/>
          <a:lstStyle/>
          <a:p>
            <a:pPr algn="ctr"/>
            <a:endParaRPr lang="pt-BR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516952" y="4592584"/>
            <a:ext cx="1351612" cy="1569658"/>
          </a:xfrm>
          <a:prstGeom prst="rect">
            <a:avLst/>
          </a:prstGeom>
          <a:noFill/>
        </p:spPr>
        <p:txBody>
          <a:bodyPr wrap="none" lIns="91420" tIns="45719" rIns="91420" bIns="45719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futuros </a:t>
            </a:r>
          </a:p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PROVÁVEIS</a:t>
            </a:r>
          </a:p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reativo </a:t>
            </a:r>
          </a:p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</p:txBody>
      </p:sp>
      <p:sp>
        <p:nvSpPr>
          <p:cNvPr id="15" name="Triângulo isósceles 14"/>
          <p:cNvSpPr/>
          <p:nvPr/>
        </p:nvSpPr>
        <p:spPr>
          <a:xfrm>
            <a:off x="7049749" y="2208032"/>
            <a:ext cx="4582219" cy="2079951"/>
          </a:xfrm>
          <a:prstGeom prst="triangle">
            <a:avLst>
              <a:gd name="adj" fmla="val 50681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rtlCol="0" anchor="ctr"/>
          <a:lstStyle/>
          <a:p>
            <a:pPr algn="ctr"/>
            <a:endParaRPr lang="pt-BR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142164" y="2836701"/>
            <a:ext cx="1449395" cy="1569658"/>
          </a:xfrm>
          <a:prstGeom prst="rect">
            <a:avLst/>
          </a:prstGeom>
          <a:noFill/>
        </p:spPr>
        <p:txBody>
          <a:bodyPr wrap="none" lIns="91420" tIns="45719" rIns="91420" bIns="45719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futuros </a:t>
            </a:r>
          </a:p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DESEJÁVEIS</a:t>
            </a:r>
          </a:p>
          <a:p>
            <a:r>
              <a:rPr lang="en-US" sz="2400" b="1" dirty="0" err="1">
                <a:solidFill>
                  <a:schemeClr val="bg1"/>
                </a:solidFill>
                <a:latin typeface="Agency FB" pitchFamily="34" charset="0"/>
              </a:rPr>
              <a:t>criativo</a:t>
            </a:r>
            <a:endParaRPr lang="pt-BR" sz="2400" b="1" dirty="0">
              <a:solidFill>
                <a:schemeClr val="bg1"/>
              </a:solidFill>
              <a:latin typeface="Agency FB" pitchFamily="34" charset="0"/>
            </a:endParaRPr>
          </a:p>
          <a:p>
            <a:endParaRPr lang="pt-BR" sz="24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5683946" y="2836691"/>
            <a:ext cx="2771637" cy="1888771"/>
          </a:xfrm>
          <a:prstGeom prst="ellipse">
            <a:avLst/>
          </a:prstGeom>
          <a:solidFill>
            <a:srgbClr val="FF66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rtlCol="0" anchor="ctr"/>
          <a:lstStyle/>
          <a:p>
            <a:pPr algn="ctr"/>
            <a:r>
              <a:rPr lang="pt-BR" sz="2400" dirty="0">
                <a:latin typeface="Agency FB" pitchFamily="34" charset="0"/>
              </a:rPr>
              <a:t> </a:t>
            </a:r>
          </a:p>
        </p:txBody>
      </p:sp>
      <p:sp>
        <p:nvSpPr>
          <p:cNvPr id="18" name="Elipse 17"/>
          <p:cNvSpPr/>
          <p:nvPr/>
        </p:nvSpPr>
        <p:spPr>
          <a:xfrm rot="18815508">
            <a:off x="6800813" y="4062273"/>
            <a:ext cx="1824443" cy="774712"/>
          </a:xfrm>
          <a:prstGeom prst="ellipse">
            <a:avLst/>
          </a:prstGeom>
          <a:solidFill>
            <a:srgbClr val="01895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rtlCol="0" anchor="ctr"/>
          <a:lstStyle/>
          <a:p>
            <a:pPr algn="ctr"/>
            <a:endParaRPr lang="pt-BR" sz="1100" dirty="0">
              <a:latin typeface="Agency FB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 rot="18684985">
            <a:off x="6750623" y="3818968"/>
            <a:ext cx="2303871" cy="646329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3600" dirty="0" err="1">
                <a:solidFill>
                  <a:schemeClr val="bg1"/>
                </a:solidFill>
                <a:latin typeface="Agency FB" pitchFamily="34" charset="0"/>
              </a:rPr>
              <a:t>inovacão</a:t>
            </a:r>
            <a:endParaRPr lang="pt-BR" sz="36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017257" y="3118074"/>
            <a:ext cx="2232248" cy="1569658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futuros </a:t>
            </a:r>
          </a:p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POSSÍVEIS</a:t>
            </a:r>
          </a:p>
          <a:p>
            <a:r>
              <a:rPr lang="en-US" sz="2400" b="1" dirty="0" err="1">
                <a:solidFill>
                  <a:schemeClr val="bg1"/>
                </a:solidFill>
                <a:latin typeface="Agency FB" pitchFamily="34" charset="0"/>
              </a:rPr>
              <a:t>próativo</a:t>
            </a:r>
            <a:endParaRPr lang="pt-BR" sz="2400" b="1" dirty="0">
              <a:solidFill>
                <a:schemeClr val="bg1"/>
              </a:solidFill>
              <a:latin typeface="Agency FB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  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8424252" y="4687724"/>
            <a:ext cx="1566414" cy="830995"/>
          </a:xfrm>
          <a:prstGeom prst="rect">
            <a:avLst/>
          </a:prstGeom>
          <a:noFill/>
        </p:spPr>
        <p:txBody>
          <a:bodyPr wrap="none" lIns="91420" tIns="45719" rIns="91420" bIns="45719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Futuros </a:t>
            </a:r>
          </a:p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Concebíveis  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5454318" y="200116"/>
            <a:ext cx="6256421" cy="1754324"/>
          </a:xfrm>
          <a:prstGeom prst="rect">
            <a:avLst/>
          </a:prstGeom>
          <a:noFill/>
        </p:spPr>
        <p:txBody>
          <a:bodyPr wrap="square" lIns="91420" tIns="45719" rIns="91420" bIns="45719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2400" b="1" dirty="0">
                <a:solidFill>
                  <a:srgbClr val="FF0066"/>
                </a:solidFill>
                <a:latin typeface="Agency FB" pitchFamily="34" charset="0"/>
              </a:rPr>
              <a:t>BÚSSOLA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Criar</a:t>
            </a:r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futuros</a:t>
            </a:r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desejáveis</a:t>
            </a:r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para </a:t>
            </a:r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ampliar</a:t>
            </a:r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 o campo do </a:t>
            </a:r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possível</a:t>
            </a:r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. </a:t>
            </a:r>
            <a:endParaRPr lang="pt-BR" sz="24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959247" y="310177"/>
            <a:ext cx="2757884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Nações Unidas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8025527" y="1156006"/>
            <a:ext cx="2757884" cy="10772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movimento Crie Futuros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893615" y="2458122"/>
            <a:ext cx="3667361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sustentabilidade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805366" y="3364508"/>
            <a:ext cx="3072037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redes colaborativas</a:t>
            </a:r>
          </a:p>
        </p:txBody>
      </p:sp>
      <p:pic>
        <p:nvPicPr>
          <p:cNvPr id="1026" name="Picture 2" descr="C:\Users\Lala\Dropbox\ILUSTRAÇOES CRIE FUTUROS\ANA ROXO\Fundo transparente\Lala.pn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>
            <a:off x="4962746" y="2317387"/>
            <a:ext cx="2957461" cy="36079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4231" y="4649761"/>
            <a:ext cx="4608512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artes e </a:t>
            </a:r>
            <a:r>
              <a:rPr lang="pt-BR" sz="3200" b="1" dirty="0" err="1">
                <a:solidFill>
                  <a:schemeClr val="bg1"/>
                </a:solidFill>
                <a:latin typeface="Agency FB" pitchFamily="34" charset="0"/>
              </a:rPr>
              <a:t>transdisciplinariedade</a:t>
            </a:r>
            <a:endParaRPr lang="pt-BR" sz="32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6" name="Oval 21"/>
          <p:cNvSpPr>
            <a:spLocks noChangeArrowheads="1"/>
          </p:cNvSpPr>
          <p:nvPr/>
        </p:nvSpPr>
        <p:spPr bwMode="auto">
          <a:xfrm>
            <a:off x="338657" y="4388083"/>
            <a:ext cx="4808187" cy="106865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7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94545" y="5575777"/>
            <a:ext cx="3303984" cy="10772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biologia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historia</a:t>
            </a:r>
          </a:p>
        </p:txBody>
      </p:sp>
      <p:sp>
        <p:nvSpPr>
          <p:cNvPr id="8" name="Oval 21"/>
          <p:cNvSpPr>
            <a:spLocks noChangeArrowheads="1"/>
          </p:cNvSpPr>
          <p:nvPr/>
        </p:nvSpPr>
        <p:spPr bwMode="auto">
          <a:xfrm>
            <a:off x="769512" y="5522869"/>
            <a:ext cx="3266221" cy="1175713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103452" y="2836617"/>
            <a:ext cx="2965301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corporações</a:t>
            </a:r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719421" y="2852939"/>
            <a:ext cx="3719273" cy="751748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83502" y="235113"/>
            <a:ext cx="1533525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ONGs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1199474" y="260648"/>
            <a:ext cx="2232025" cy="689784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00FF00"/>
              </a:solidFill>
              <a:latin typeface="Agency FB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887775" y="260665"/>
            <a:ext cx="2561977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governos</a:t>
            </a:r>
          </a:p>
        </p:txBody>
      </p:sp>
      <p:sp>
        <p:nvSpPr>
          <p:cNvPr id="14" name="Oval 21"/>
          <p:cNvSpPr>
            <a:spLocks noChangeArrowheads="1"/>
          </p:cNvSpPr>
          <p:nvPr/>
        </p:nvSpPr>
        <p:spPr bwMode="auto">
          <a:xfrm>
            <a:off x="3503714" y="209680"/>
            <a:ext cx="3360373" cy="792088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6835966" y="260648"/>
            <a:ext cx="3004453" cy="792088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7678335" y="1028738"/>
            <a:ext cx="3410239" cy="1288637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7736647" y="2360495"/>
            <a:ext cx="4023988" cy="780476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440154" y="3274771"/>
            <a:ext cx="3648405" cy="1039388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25" name="Texto explicativo em elipse 24"/>
          <p:cNvSpPr/>
          <p:nvPr/>
        </p:nvSpPr>
        <p:spPr>
          <a:xfrm>
            <a:off x="6157952" y="1491419"/>
            <a:ext cx="1224136" cy="594067"/>
          </a:xfrm>
          <a:prstGeom prst="wedgeEllipseCallout">
            <a:avLst>
              <a:gd name="adj1" fmla="val -22660"/>
              <a:gd name="adj2" fmla="val 122254"/>
            </a:avLst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rtlCol="0" anchor="ctr"/>
          <a:lstStyle/>
          <a:p>
            <a:pPr algn="ctr"/>
            <a:r>
              <a:rPr lang="pt-BR" sz="3200" dirty="0">
                <a:solidFill>
                  <a:schemeClr val="tx1"/>
                </a:solidFill>
                <a:latin typeface="Agency FB" pitchFamily="34" charset="0"/>
              </a:rPr>
              <a:t>eu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95664" y="2022235"/>
            <a:ext cx="3967405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futurista</a:t>
            </a: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1103463" y="1988841"/>
            <a:ext cx="3522007" cy="718739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7824195" y="4293113"/>
            <a:ext cx="3264363" cy="251393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23392" y="1124759"/>
            <a:ext cx="4032448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empreendedorismo</a:t>
            </a:r>
          </a:p>
        </p:txBody>
      </p:sp>
      <p:sp>
        <p:nvSpPr>
          <p:cNvPr id="31" name="Oval 21"/>
          <p:cNvSpPr>
            <a:spLocks noChangeArrowheads="1"/>
          </p:cNvSpPr>
          <p:nvPr/>
        </p:nvSpPr>
        <p:spPr bwMode="auto">
          <a:xfrm>
            <a:off x="719419" y="1124744"/>
            <a:ext cx="4043663" cy="689784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FFFF00"/>
              </a:solidFill>
              <a:latin typeface="Agency FB" pitchFamily="34" charset="0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878296" y="3671913"/>
            <a:ext cx="3667361" cy="5847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publicidade</a:t>
            </a:r>
            <a:endParaRPr lang="pt-BR" sz="32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33" name="Oval 21"/>
          <p:cNvSpPr>
            <a:spLocks noChangeArrowheads="1"/>
          </p:cNvSpPr>
          <p:nvPr/>
        </p:nvSpPr>
        <p:spPr bwMode="auto">
          <a:xfrm>
            <a:off x="875959" y="3669909"/>
            <a:ext cx="4023988" cy="691819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lIns="91420" tIns="45719" rIns="91420" bIns="45719" anchor="ctr"/>
          <a:lstStyle/>
          <a:p>
            <a:pPr algn="ctr"/>
            <a:endParaRPr lang="pt-BR" sz="3600" b="1" dirty="0">
              <a:solidFill>
                <a:srgbClr val="660066"/>
              </a:solidFill>
              <a:latin typeface="Agency FB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4079779" y="6001932"/>
            <a:ext cx="3840427" cy="64632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gency FB" pitchFamily="34" charset="0"/>
              </a:rPr>
              <a:t>laladeheinzelin.com.br</a:t>
            </a:r>
            <a:endParaRPr lang="pt-BR" sz="3600" b="1" dirty="0">
              <a:solidFill>
                <a:srgbClr val="FF0066"/>
              </a:solidFill>
              <a:latin typeface="Agency FB" pitchFamily="34" charset="0"/>
            </a:endParaRP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92"/>
          <a:stretch/>
        </p:blipFill>
        <p:spPr>
          <a:xfrm>
            <a:off x="8008308" y="4447974"/>
            <a:ext cx="2790177" cy="20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1" grpId="0" animBg="1"/>
      <p:bldP spid="2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20" grpId="0" animBg="1"/>
      <p:bldP spid="22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488504" y="0"/>
            <a:ext cx="91794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Agency FB" pitchFamily="34" charset="0"/>
            </a:endParaRPr>
          </a:p>
        </p:txBody>
      </p:sp>
      <p:pic>
        <p:nvPicPr>
          <p:cNvPr id="87042" name="Picture 2" descr="Jorge Wilheim em Crie Futuros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7479" y="0"/>
            <a:ext cx="121745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990987" y="176046"/>
            <a:ext cx="8424863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>
                <a:solidFill>
                  <a:schemeClr val="bg1"/>
                </a:solidFill>
                <a:latin typeface="Agency FB" pitchFamily="34" charset="0"/>
              </a:rPr>
              <a:t>www.criefuturos.com     ( 2008 – 2017)</a:t>
            </a:r>
            <a:endParaRPr lang="en-US" altLang="ja-JP" sz="36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altLang="ja-JP" sz="3600" b="1" dirty="0">
                <a:solidFill>
                  <a:srgbClr val="66FFFF"/>
                </a:solidFill>
              </a:rPr>
              <a:t> </a:t>
            </a:r>
            <a:endParaRPr lang="en-US" sz="3600" b="1" dirty="0"/>
          </a:p>
        </p:txBody>
      </p:sp>
      <p:pic>
        <p:nvPicPr>
          <p:cNvPr id="87044" name="Picture 11" descr="Logo-crie-06_07F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82661">
            <a:off x="6127754" y="4213226"/>
            <a:ext cx="221456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618385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941639" y="1162499"/>
            <a:ext cx="4066711" cy="272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1029">
            <a:off x="2136191" y="4241127"/>
            <a:ext cx="1677576" cy="122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34">
            <a:off x="5466492" y="4276506"/>
            <a:ext cx="6167608" cy="15716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92"/>
          <a:stretch/>
        </p:blipFill>
        <p:spPr>
          <a:xfrm>
            <a:off x="5944675" y="996006"/>
            <a:ext cx="4944264" cy="36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9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emicírculo 2"/>
          <p:cNvSpPr/>
          <p:nvPr/>
        </p:nvSpPr>
        <p:spPr>
          <a:xfrm rot="10800000">
            <a:off x="7421671" y="3807180"/>
            <a:ext cx="1302359" cy="86698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2B1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micírculo 21"/>
          <p:cNvSpPr/>
          <p:nvPr/>
        </p:nvSpPr>
        <p:spPr>
          <a:xfrm rot="10800000">
            <a:off x="7574071" y="3959580"/>
            <a:ext cx="1302359" cy="86698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2B1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0715021" y="3807180"/>
            <a:ext cx="5679745" cy="286232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COMO?</a:t>
            </a: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Você cuida de quê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História = patrimônio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err="1">
                <a:solidFill>
                  <a:schemeClr val="bg1"/>
                </a:solidFill>
                <a:latin typeface="Agency FB" pitchFamily="34" charset="0"/>
              </a:rPr>
              <a:t>Know</a:t>
            </a: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Agency FB" pitchFamily="34" charset="0"/>
              </a:rPr>
              <a:t>how</a:t>
            </a: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 = Patrimônio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Conectar talentos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024888" y="311431"/>
            <a:ext cx="6745079" cy="6024726"/>
          </a:xfrm>
          <a:prstGeom prst="rect">
            <a:avLst/>
          </a:prstGeom>
          <a:solidFill>
            <a:srgbClr val="7030A0">
              <a:alpha val="63922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COMO ?</a:t>
            </a:r>
          </a:p>
          <a:p>
            <a:pPr algn="ctr">
              <a:lnSpc>
                <a:spcPct val="150000"/>
              </a:lnSpc>
            </a:pPr>
            <a:endParaRPr lang="pt-BR" sz="9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Do Provável ao Desejável</a:t>
            </a: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Ampliar o campo do Possível</a:t>
            </a: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Futuro na Urgência do  Presente </a:t>
            </a: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Norte: Visão Comum de Futuro</a:t>
            </a: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Gerar Confiança: chave do futuro</a:t>
            </a:r>
          </a:p>
          <a:p>
            <a:pPr algn="ctr">
              <a:lnSpc>
                <a:spcPct val="150000"/>
              </a:lnSpc>
            </a:pPr>
            <a:endParaRPr lang="pt-BR" sz="32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3" y="1793194"/>
            <a:ext cx="3450660" cy="31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32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7729537" y="1831941"/>
            <a:ext cx="3889375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Aft>
                <a:spcPts val="1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Futuros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prováveis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...</a:t>
            </a:r>
          </a:p>
          <a:p>
            <a:pPr marL="342900" indent="-342900" algn="ctr">
              <a:spcAft>
                <a:spcPts val="1800"/>
              </a:spcAft>
            </a:pP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=</a:t>
            </a:r>
          </a:p>
          <a:p>
            <a:pPr marL="342900" indent="-342900" algn="ctr">
              <a:spcAft>
                <a:spcPts val="1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Fraldas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gency FB" panose="020B0503020202020204" pitchFamily="34" charset="0"/>
              </a:rPr>
              <a:t>cavalos</a:t>
            </a:r>
            <a:r>
              <a:rPr lang="en-US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 ?</a:t>
            </a:r>
            <a:endParaRPr lang="en-US" sz="3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940800" y="6524626"/>
            <a:ext cx="18351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i="1" dirty="0" err="1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LalaDeheinzelin</a:t>
            </a:r>
            <a:endParaRPr lang="en-GB" sz="2000" b="1" dirty="0">
              <a:solidFill>
                <a:srgbClr val="000099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050" name="Picture 2" descr="C:\Users\lala\Desktop\fralda de cavalos 2.jpg"/>
          <p:cNvPicPr>
            <a:picLocks noChangeAspect="1" noChangeArrowheads="1"/>
          </p:cNvPicPr>
          <p:nvPr/>
        </p:nvPicPr>
        <p:blipFill>
          <a:blip r:embed="rId3" cstate="email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5762" y="557213"/>
            <a:ext cx="6874465" cy="5595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06506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emicírculo 2"/>
          <p:cNvSpPr/>
          <p:nvPr/>
        </p:nvSpPr>
        <p:spPr>
          <a:xfrm rot="10800000">
            <a:off x="7421671" y="3807180"/>
            <a:ext cx="1302359" cy="86698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2B1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micírculo 21"/>
          <p:cNvSpPr/>
          <p:nvPr/>
        </p:nvSpPr>
        <p:spPr>
          <a:xfrm rot="10800000">
            <a:off x="7574071" y="3959580"/>
            <a:ext cx="1302359" cy="866983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2B1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10715021" y="3807180"/>
            <a:ext cx="5679745" cy="286232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COMO?</a:t>
            </a: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Você cuida de quê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História = patrimônio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err="1">
                <a:solidFill>
                  <a:schemeClr val="bg1"/>
                </a:solidFill>
                <a:latin typeface="Agency FB" pitchFamily="34" charset="0"/>
              </a:rPr>
              <a:t>Know</a:t>
            </a: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Agency FB" pitchFamily="34" charset="0"/>
              </a:rPr>
              <a:t>how</a:t>
            </a: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 = Patrimônio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Conectar talentos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024888" y="141338"/>
            <a:ext cx="6745079" cy="611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9966FF"/>
                </a:solidFill>
                <a:latin typeface="Agency FB" pitchFamily="34" charset="0"/>
              </a:rPr>
              <a:t>LADO B....</a:t>
            </a:r>
          </a:p>
          <a:p>
            <a:pPr algn="ctr">
              <a:lnSpc>
                <a:spcPct val="150000"/>
              </a:lnSpc>
            </a:pPr>
            <a:endParaRPr lang="pt-BR" sz="9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9966FF"/>
                </a:solidFill>
                <a:latin typeface="Agency FB" pitchFamily="34" charset="0"/>
              </a:rPr>
              <a:t>Do Provável ao Desejável</a:t>
            </a: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9966FF"/>
                </a:solidFill>
                <a:latin typeface="Agency FB" pitchFamily="34" charset="0"/>
              </a:rPr>
              <a:t>(Fraldas de cavalos...)</a:t>
            </a: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9966FF"/>
                </a:solidFill>
                <a:latin typeface="Agency FB" pitchFamily="34" charset="0"/>
              </a:rPr>
              <a:t>Desejável NÃO É idealizado</a:t>
            </a: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9966FF"/>
                </a:solidFill>
                <a:latin typeface="Agency FB" pitchFamily="34" charset="0"/>
              </a:rPr>
              <a:t>Futuro aplicado ao presente </a:t>
            </a: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9966FF"/>
                </a:solidFill>
                <a:latin typeface="Agency FB" pitchFamily="34" charset="0"/>
              </a:rPr>
              <a:t>Visão Comum de futuro</a:t>
            </a:r>
          </a:p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rgbClr val="9966FF"/>
                </a:solidFill>
                <a:latin typeface="Agency FB" pitchFamily="34" charset="0"/>
              </a:rPr>
              <a:t>( linhas tudo)</a:t>
            </a:r>
            <a:endParaRPr lang="pt-BR" sz="3200" b="1" dirty="0">
              <a:solidFill>
                <a:srgbClr val="9966FF"/>
              </a:solidFill>
              <a:latin typeface="Agency FB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3" y="1793194"/>
            <a:ext cx="3450660" cy="31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7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algn="ctr"/>
            <a:endParaRPr lang="pt-BR" sz="1700" dirty="0">
              <a:latin typeface="Agency FB" pitchFamily="34" charset="0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8784299" y="4653143"/>
            <a:ext cx="2744704" cy="7920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25400" cap="flat" cmpd="sng">
            <a:solidFill>
              <a:srgbClr val="01ED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8832" tIns="54401" rIns="108832" bIns="54401" anchor="ctr" anchorCtr="0">
            <a:noAutofit/>
          </a:bodyPr>
          <a:lstStyle/>
          <a:p>
            <a:pPr algn="ctr">
              <a:buSzPct val="25000"/>
            </a:pPr>
            <a:r>
              <a:rPr lang="pt-BR" sz="3800" b="1" dirty="0">
                <a:solidFill>
                  <a:schemeClr val="bg1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Tangível</a:t>
            </a:r>
          </a:p>
        </p:txBody>
      </p:sp>
      <p:cxnSp>
        <p:nvCxnSpPr>
          <p:cNvPr id="313" name="Shape 313"/>
          <p:cNvCxnSpPr/>
          <p:nvPr/>
        </p:nvCxnSpPr>
        <p:spPr>
          <a:xfrm>
            <a:off x="6096000" y="0"/>
            <a:ext cx="0" cy="6858000"/>
          </a:xfrm>
          <a:prstGeom prst="straightConnector1">
            <a:avLst/>
          </a:prstGeom>
          <a:noFill/>
          <a:ln w="762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Shape 314"/>
          <p:cNvCxnSpPr/>
          <p:nvPr/>
        </p:nvCxnSpPr>
        <p:spPr>
          <a:xfrm>
            <a:off x="0" y="3573019"/>
            <a:ext cx="12192000" cy="1587"/>
          </a:xfrm>
          <a:prstGeom prst="straightConnector1">
            <a:avLst/>
          </a:prstGeom>
          <a:noFill/>
          <a:ln w="76200" cap="flat" cmpd="sng">
            <a:solidFill>
              <a:srgbClr val="01EDA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Shape 315"/>
          <p:cNvSpPr txBox="1"/>
          <p:nvPr/>
        </p:nvSpPr>
        <p:spPr>
          <a:xfrm>
            <a:off x="8400259" y="2943297"/>
            <a:ext cx="3695699" cy="701731"/>
          </a:xfrm>
          <a:prstGeom prst="rect">
            <a:avLst/>
          </a:prstGeom>
          <a:noFill/>
          <a:ln>
            <a:noFill/>
          </a:ln>
        </p:spPr>
        <p:txBody>
          <a:bodyPr lIns="108832" tIns="54401" rIns="108832" bIns="54401" anchor="t" anchorCtr="0">
            <a:noAutofit/>
          </a:bodyPr>
          <a:lstStyle/>
          <a:p>
            <a:pPr algn="ctr">
              <a:lnSpc>
                <a:spcPct val="110000"/>
              </a:lnSpc>
              <a:buSzPct val="25000"/>
            </a:pPr>
            <a:r>
              <a:rPr lang="pt-BR" sz="4300" b="1" dirty="0">
                <a:solidFill>
                  <a:srgbClr val="6666FF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FINANCEIRO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5903987" y="5"/>
            <a:ext cx="2881079" cy="701731"/>
          </a:xfrm>
          <a:prstGeom prst="rect">
            <a:avLst/>
          </a:prstGeom>
          <a:noFill/>
          <a:ln>
            <a:noFill/>
          </a:ln>
        </p:spPr>
        <p:txBody>
          <a:bodyPr lIns="108832" tIns="54401" rIns="108832" bIns="54401" anchor="t" anchorCtr="0">
            <a:noAutofit/>
          </a:bodyPr>
          <a:lstStyle/>
          <a:p>
            <a:pPr algn="ctr">
              <a:lnSpc>
                <a:spcPct val="110000"/>
              </a:lnSpc>
              <a:buSzPct val="25000"/>
            </a:pPr>
            <a:r>
              <a:rPr lang="pt-BR" sz="4300" b="1" dirty="0">
                <a:solidFill>
                  <a:srgbClr val="FF00FF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SOCIAL 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-432725" y="2852938"/>
            <a:ext cx="4993217" cy="701731"/>
          </a:xfrm>
          <a:prstGeom prst="rect">
            <a:avLst/>
          </a:prstGeom>
          <a:noFill/>
          <a:ln>
            <a:noFill/>
          </a:ln>
        </p:spPr>
        <p:txBody>
          <a:bodyPr lIns="108832" tIns="54401" rIns="108832" bIns="54401" anchor="t" anchorCtr="0">
            <a:noAutofit/>
          </a:bodyPr>
          <a:lstStyle/>
          <a:p>
            <a:pPr algn="ctr">
              <a:lnSpc>
                <a:spcPct val="110000"/>
              </a:lnSpc>
              <a:buSzPct val="25000"/>
            </a:pPr>
            <a:r>
              <a:rPr lang="pt-BR" sz="4300" b="1" dirty="0">
                <a:solidFill>
                  <a:srgbClr val="00B050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AMBIENTAL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4936075" y="5624813"/>
            <a:ext cx="5664199" cy="701731"/>
          </a:xfrm>
          <a:prstGeom prst="rect">
            <a:avLst/>
          </a:prstGeom>
          <a:noFill/>
          <a:ln>
            <a:noFill/>
          </a:ln>
        </p:spPr>
        <p:txBody>
          <a:bodyPr lIns="108832" tIns="54401" rIns="108832" bIns="54401" anchor="t" anchorCtr="0">
            <a:noAutofit/>
          </a:bodyPr>
          <a:lstStyle/>
          <a:p>
            <a:pPr algn="ctr">
              <a:lnSpc>
                <a:spcPct val="110000"/>
              </a:lnSpc>
              <a:buSzPct val="25000"/>
            </a:pPr>
            <a:r>
              <a:rPr lang="pt-BR" sz="4300" b="1" dirty="0">
                <a:solidFill>
                  <a:srgbClr val="FF6600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CULTURAL </a:t>
            </a:r>
            <a:r>
              <a:rPr lang="pt-BR" sz="4300" b="1" dirty="0">
                <a:solidFill>
                  <a:srgbClr val="FF822D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319" name="Shape 319"/>
          <p:cNvSpPr/>
          <p:nvPr/>
        </p:nvSpPr>
        <p:spPr>
          <a:xfrm>
            <a:off x="7632174" y="2780928"/>
            <a:ext cx="5376597" cy="914400"/>
          </a:xfrm>
          <a:prstGeom prst="ellipse">
            <a:avLst/>
          </a:prstGeom>
          <a:solidFill>
            <a:schemeClr val="bg1">
              <a:lumMod val="50000"/>
              <a:alpha val="400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8832" tIns="54401" rIns="108832" bIns="54401" anchor="ctr" anchorCtr="0">
            <a:noAutofit/>
          </a:bodyPr>
          <a:lstStyle/>
          <a:p>
            <a:pPr algn="ctr">
              <a:buSzPct val="25000"/>
            </a:pPr>
            <a:r>
              <a:rPr lang="pt-BR" sz="4300" b="1" dirty="0">
                <a:solidFill>
                  <a:srgbClr val="6666FF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ECONÔMICO </a:t>
            </a:r>
          </a:p>
        </p:txBody>
      </p:sp>
      <p:sp>
        <p:nvSpPr>
          <p:cNvPr id="320" name="Shape 320"/>
          <p:cNvSpPr/>
          <p:nvPr/>
        </p:nvSpPr>
        <p:spPr>
          <a:xfrm>
            <a:off x="3503720" y="1124749"/>
            <a:ext cx="4897967" cy="2374899"/>
          </a:xfrm>
          <a:prstGeom prst="triangle">
            <a:avLst>
              <a:gd name="adj" fmla="val 52063"/>
            </a:avLst>
          </a:prstGeom>
          <a:solidFill>
            <a:srgbClr val="9F5FCF"/>
          </a:solidFill>
          <a:ln w="254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8832" tIns="54401" rIns="108832" bIns="54401" anchor="ctr" anchorCtr="0">
            <a:noAutofit/>
          </a:bodyPr>
          <a:lstStyle/>
          <a:p>
            <a:pPr algn="ctr"/>
            <a:endParaRPr sz="2100" dirty="0">
              <a:solidFill>
                <a:schemeClr val="lt1"/>
              </a:solidFill>
              <a:latin typeface="Agency FB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7" y="3645023"/>
            <a:ext cx="6576052" cy="2880320"/>
          </a:xfrm>
          <a:prstGeom prst="wedgeEllipseCallout">
            <a:avLst>
              <a:gd name="adj1" fmla="val 56348"/>
              <a:gd name="adj2" fmla="val 47337"/>
            </a:avLst>
          </a:prstGeom>
          <a:solidFill>
            <a:schemeClr val="bg1">
              <a:lumMod val="500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8832" tIns="54401" rIns="108832" bIns="54401" anchor="ctr" anchorCtr="0">
            <a:noAutofit/>
          </a:bodyPr>
          <a:lstStyle/>
          <a:p>
            <a:pPr algn="ctr">
              <a:buSzPct val="25000"/>
            </a:pPr>
            <a:r>
              <a:rPr lang="pt-BR" sz="3800" dirty="0">
                <a:solidFill>
                  <a:schemeClr val="lt1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Cadê o “software”</a:t>
            </a:r>
          </a:p>
          <a:p>
            <a:pPr algn="ctr">
              <a:buSzPct val="25000"/>
            </a:pPr>
            <a:r>
              <a:rPr lang="pt-BR" sz="3800" dirty="0">
                <a:solidFill>
                  <a:schemeClr val="lt1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Desejo, valores, linguagem, conhecimento? 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8448975" y="2924949"/>
            <a:ext cx="3695699" cy="701731"/>
          </a:xfrm>
          <a:prstGeom prst="rect">
            <a:avLst/>
          </a:prstGeom>
          <a:noFill/>
          <a:ln>
            <a:noFill/>
          </a:ln>
        </p:spPr>
        <p:txBody>
          <a:bodyPr lIns="108832" tIns="54401" rIns="108832" bIns="54401" anchor="t" anchorCtr="0">
            <a:noAutofit/>
          </a:bodyPr>
          <a:lstStyle/>
          <a:p>
            <a:pPr algn="ctr">
              <a:lnSpc>
                <a:spcPct val="110000"/>
              </a:lnSpc>
              <a:buSzPct val="25000"/>
            </a:pPr>
            <a:r>
              <a:rPr lang="pt-BR" sz="4300" b="1" dirty="0">
                <a:solidFill>
                  <a:srgbClr val="6666FF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ECONÔMICO</a:t>
            </a:r>
          </a:p>
        </p:txBody>
      </p:sp>
      <p:sp>
        <p:nvSpPr>
          <p:cNvPr id="323" name="Shape 323"/>
          <p:cNvSpPr/>
          <p:nvPr/>
        </p:nvSpPr>
        <p:spPr>
          <a:xfrm rot="-5400000">
            <a:off x="3095665" y="692704"/>
            <a:ext cx="2160240" cy="115212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66FF"/>
          </a:solidFill>
          <a:ln w="254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8832" tIns="54401" rIns="108832" bIns="54401" anchor="ctr" anchorCtr="0">
            <a:noAutofit/>
          </a:bodyPr>
          <a:lstStyle/>
          <a:p>
            <a:pPr algn="ctr">
              <a:buSzPct val="25000"/>
            </a:pPr>
            <a:r>
              <a:rPr lang="pt-BR" sz="3800" b="1" dirty="0">
                <a:solidFill>
                  <a:schemeClr val="lt1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Intangível </a:t>
            </a:r>
          </a:p>
        </p:txBody>
      </p:sp>
      <p:sp>
        <p:nvSpPr>
          <p:cNvPr id="324" name="Shape 324"/>
          <p:cNvSpPr/>
          <p:nvPr/>
        </p:nvSpPr>
        <p:spPr>
          <a:xfrm>
            <a:off x="0" y="0"/>
            <a:ext cx="12192000" cy="6858000"/>
          </a:xfrm>
          <a:prstGeom prst="ellipse">
            <a:avLst/>
          </a:prstGeom>
          <a:solidFill>
            <a:schemeClr val="bg1">
              <a:alpha val="67058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8832" tIns="54401" rIns="108832" bIns="54401" anchor="ctr" anchorCtr="0">
            <a:noAutofit/>
          </a:bodyPr>
          <a:lstStyle/>
          <a:p>
            <a:pPr algn="ctr"/>
            <a:endParaRPr sz="10500" dirty="0">
              <a:solidFill>
                <a:schemeClr val="lt1"/>
              </a:solidFill>
              <a:latin typeface="Agency FB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2423255" y="1918561"/>
            <a:ext cx="10177131" cy="3631763"/>
          </a:xfrm>
          <a:prstGeom prst="rect">
            <a:avLst/>
          </a:prstGeom>
          <a:noFill/>
          <a:ln>
            <a:noFill/>
          </a:ln>
        </p:spPr>
        <p:txBody>
          <a:bodyPr lIns="108832" tIns="54401" rIns="108832" bIns="54401" anchor="t" anchorCtr="0">
            <a:noAutofit/>
          </a:bodyPr>
          <a:lstStyle/>
          <a:p>
            <a:pPr>
              <a:buSzPct val="25000"/>
            </a:pPr>
            <a:r>
              <a:rPr lang="pt-BR" sz="16400" b="1" dirty="0">
                <a:latin typeface="Agency FB" pitchFamily="34" charset="0"/>
                <a:ea typeface="Calibri"/>
                <a:cs typeface="Calibri"/>
                <a:sym typeface="Calibri"/>
              </a:rPr>
              <a:t>ECONOMIA </a:t>
            </a:r>
          </a:p>
          <a:p>
            <a:endParaRPr sz="16400" b="1" dirty="0">
              <a:latin typeface="Agency FB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9989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algn="ctr"/>
            <a:endParaRPr lang="pt-BR" sz="1700" dirty="0">
              <a:latin typeface="Agency FB" pitchFamily="34" charset="0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0800548" y="-3387757"/>
            <a:ext cx="10979673" cy="4454061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32" tIns="54401" rIns="108832" bIns="54401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0" hangingPunct="0"/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3800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4800" u="sng" dirty="0">
                <a:solidFill>
                  <a:schemeClr val="bg1"/>
                </a:solidFill>
              </a:rPr>
            </a:br>
            <a:br>
              <a:rPr lang="pt-BR" sz="1300" u="sng" dirty="0">
                <a:solidFill>
                  <a:schemeClr val="bg1"/>
                </a:solidFill>
              </a:rPr>
            </a:br>
            <a:endParaRPr lang="pt-BR" sz="2900" dirty="0"/>
          </a:p>
        </p:txBody>
      </p:sp>
      <p:sp>
        <p:nvSpPr>
          <p:cNvPr id="2050" name="AutoShape 2" descr="Resultado de imagem para logo airbnb"/>
          <p:cNvSpPr>
            <a:spLocks noChangeAspect="1" noChangeArrowheads="1"/>
          </p:cNvSpPr>
          <p:nvPr/>
        </p:nvSpPr>
        <p:spPr bwMode="auto">
          <a:xfrm>
            <a:off x="207433" y="-192615"/>
            <a:ext cx="406400" cy="406401"/>
          </a:xfrm>
          <a:prstGeom prst="rect">
            <a:avLst/>
          </a:prstGeom>
          <a:noFill/>
        </p:spPr>
        <p:txBody>
          <a:bodyPr vert="horz" wrap="square" lIns="108851" tIns="54425" rIns="108851" bIns="54425" numCol="1" anchor="t" anchorCtr="0" compatLnSpc="1">
            <a:prstTxWarp prst="textNoShape">
              <a:avLst/>
            </a:prstTxWarp>
          </a:bodyPr>
          <a:lstStyle/>
          <a:p>
            <a:endParaRPr lang="pt-BR" sz="17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r="22002"/>
          <a:stretch/>
        </p:blipFill>
        <p:spPr>
          <a:xfrm>
            <a:off x="1" y="10584"/>
            <a:ext cx="12213021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62774" r="43307" b="25733"/>
          <a:stretch/>
        </p:blipFill>
        <p:spPr>
          <a:xfrm>
            <a:off x="3690004" y="4732751"/>
            <a:ext cx="4631041" cy="134845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3" t="34503" r="56596" b="35547"/>
          <a:stretch/>
        </p:blipFill>
        <p:spPr>
          <a:xfrm>
            <a:off x="2029461" y="1642818"/>
            <a:ext cx="2148008" cy="322201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4" t="27885" r="43017" b="63409"/>
          <a:stretch/>
        </p:blipFill>
        <p:spPr>
          <a:xfrm>
            <a:off x="4152663" y="796707"/>
            <a:ext cx="4153140" cy="11124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0" t="34154" r="36032" b="33806"/>
          <a:stretch/>
        </p:blipFill>
        <p:spPr>
          <a:xfrm>
            <a:off x="8586642" y="1739009"/>
            <a:ext cx="1865741" cy="34793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17261" r="23206" b="16039"/>
          <a:stretch/>
        </p:blipFill>
        <p:spPr>
          <a:xfrm>
            <a:off x="9601941" y="1469482"/>
            <a:ext cx="1280160" cy="395600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6" t="21226" r="45573" b="69685"/>
          <a:stretch/>
        </p:blipFill>
        <p:spPr>
          <a:xfrm>
            <a:off x="4963522" y="1559110"/>
            <a:ext cx="2330028" cy="98298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0" t="40910" r="33325" b="38386"/>
          <a:stretch/>
        </p:blipFill>
        <p:spPr>
          <a:xfrm>
            <a:off x="7769329" y="2365981"/>
            <a:ext cx="1308183" cy="211719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t="38455" r="60353" b="40337"/>
          <a:stretch/>
        </p:blipFill>
        <p:spPr>
          <a:xfrm>
            <a:off x="3365207" y="2151765"/>
            <a:ext cx="1598315" cy="228849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9" t="68684" r="43250" b="22226"/>
          <a:stretch/>
        </p:blipFill>
        <p:spPr>
          <a:xfrm>
            <a:off x="4733342" y="4326221"/>
            <a:ext cx="3260725" cy="91707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6" t="3112" r="32303" b="81536"/>
          <a:stretch/>
        </p:blipFill>
        <p:spPr>
          <a:xfrm>
            <a:off x="3230880" y="246555"/>
            <a:ext cx="5913120" cy="105646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7" t="80775" r="32032" b="2929"/>
          <a:stretch/>
        </p:blipFill>
        <p:spPr>
          <a:xfrm>
            <a:off x="2987044" y="5349244"/>
            <a:ext cx="6344695" cy="120723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4" t="16672" r="66877" b="17176"/>
          <a:stretch/>
        </p:blipFill>
        <p:spPr>
          <a:xfrm>
            <a:off x="1622462" y="1585854"/>
            <a:ext cx="1395948" cy="3609259"/>
          </a:xfrm>
          <a:prstGeom prst="rect">
            <a:avLst/>
          </a:prstGeom>
        </p:spPr>
      </p:pic>
      <p:sp>
        <p:nvSpPr>
          <p:cNvPr id="19" name="Elipse 18"/>
          <p:cNvSpPr/>
          <p:nvPr/>
        </p:nvSpPr>
        <p:spPr>
          <a:xfrm>
            <a:off x="4625791" y="2532726"/>
            <a:ext cx="3039035" cy="1904804"/>
          </a:xfrm>
          <a:prstGeom prst="ellipse">
            <a:avLst/>
          </a:prstGeom>
          <a:solidFill>
            <a:srgbClr val="42004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1" rIns="68580" bIns="34291" anchor="ctr"/>
          <a:lstStyle/>
          <a:p>
            <a:pPr algn="ctr" defTabSz="914377">
              <a:defRPr/>
            </a:pPr>
            <a:r>
              <a:rPr lang="pt-BR" sz="5400" b="1" kern="0" dirty="0">
                <a:solidFill>
                  <a:sysClr val="window" lastClr="FFFFFF"/>
                </a:solidFill>
                <a:latin typeface="Agency FB" pitchFamily="34" charset="0"/>
              </a:rPr>
              <a:t>Lentes</a:t>
            </a:r>
          </a:p>
          <a:p>
            <a:pPr algn="ctr" defTabSz="914377">
              <a:defRPr/>
            </a:pPr>
            <a:r>
              <a:rPr lang="pt-BR" sz="5400" b="1" kern="0" dirty="0">
                <a:solidFill>
                  <a:sysClr val="window" lastClr="FFFFFF"/>
                </a:solidFill>
                <a:latin typeface="Agency FB" pitchFamily="34" charset="0"/>
              </a:rPr>
              <a:t>4D</a:t>
            </a:r>
          </a:p>
        </p:txBody>
      </p:sp>
    </p:spTree>
    <p:extLst>
      <p:ext uri="{BB962C8B-B14F-4D97-AF65-F5344CB8AC3E}">
        <p14:creationId xmlns:p14="http://schemas.microsoft.com/office/powerpoint/2010/main" val="20315193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6126" r="8591" b="5586"/>
          <a:stretch/>
        </p:blipFill>
        <p:spPr>
          <a:xfrm>
            <a:off x="6173738" y="1241856"/>
            <a:ext cx="5689907" cy="42630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19460" r="3658" b="18378"/>
          <a:stretch/>
        </p:blipFill>
        <p:spPr>
          <a:xfrm>
            <a:off x="271849" y="1241856"/>
            <a:ext cx="5585254" cy="42630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tângulo 5"/>
          <p:cNvSpPr/>
          <p:nvPr/>
        </p:nvSpPr>
        <p:spPr>
          <a:xfrm>
            <a:off x="1495213" y="201291"/>
            <a:ext cx="9357050" cy="65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Tangível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 é </a:t>
            </a: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passivo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.  </a:t>
            </a: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Ativado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pelo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intangível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endParaRPr lang="pt-BR" sz="32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95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algn="ctr"/>
            <a:endParaRPr lang="pt-BR" sz="1700" dirty="0">
              <a:latin typeface="Agency FB" pitchFamily="34" charset="0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0800546" y="-3387757"/>
            <a:ext cx="10979673" cy="4454061"/>
          </a:xfrm>
          <a:prstGeom prst="rect">
            <a:avLst/>
          </a:prstGeom>
          <a:noFill/>
          <a:ln>
            <a:noFill/>
          </a:ln>
        </p:spPr>
        <p:txBody>
          <a:bodyPr vert="horz" lIns="108832" tIns="54401" rIns="108832" bIns="54401" rtlCol="0" anchor="ctr" anchorCtr="0">
            <a:noAutofit/>
          </a:bodyPr>
          <a:lstStyle/>
          <a:p>
            <a:pPr eaLnBrk="0" hangingPunct="0"/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3800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4800" u="sng" dirty="0">
                <a:solidFill>
                  <a:schemeClr val="bg1"/>
                </a:solidFill>
              </a:rPr>
            </a:br>
            <a:br>
              <a:rPr lang="pt-BR" sz="1300" u="sng" dirty="0">
                <a:solidFill>
                  <a:schemeClr val="bg1"/>
                </a:solidFill>
              </a:rPr>
            </a:br>
            <a:endParaRPr lang="pt-BR" sz="2900" dirty="0"/>
          </a:p>
        </p:txBody>
      </p:sp>
      <p:sp>
        <p:nvSpPr>
          <p:cNvPr id="2050" name="AutoShape 2" descr="Resultado de imagem para logo airbnb"/>
          <p:cNvSpPr>
            <a:spLocks noChangeAspect="1" noChangeArrowheads="1"/>
          </p:cNvSpPr>
          <p:nvPr/>
        </p:nvSpPr>
        <p:spPr bwMode="auto">
          <a:xfrm>
            <a:off x="207433" y="-192615"/>
            <a:ext cx="406400" cy="406401"/>
          </a:xfrm>
          <a:prstGeom prst="rect">
            <a:avLst/>
          </a:prstGeom>
          <a:noFill/>
        </p:spPr>
        <p:txBody>
          <a:bodyPr vert="horz" wrap="square" lIns="108851" tIns="54425" rIns="108851" bIns="54425" numCol="1" anchor="t" anchorCtr="0" compatLnSpc="1">
            <a:prstTxWarp prst="textNoShape">
              <a:avLst/>
            </a:prstTxWarp>
          </a:bodyPr>
          <a:lstStyle/>
          <a:p>
            <a:endParaRPr lang="pt-BR" sz="17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r="22002"/>
          <a:stretch/>
        </p:blipFill>
        <p:spPr>
          <a:xfrm>
            <a:off x="-10511" y="0"/>
            <a:ext cx="12213021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2" t="23873" r="66033" b="23488"/>
          <a:stretch/>
        </p:blipFill>
        <p:spPr>
          <a:xfrm>
            <a:off x="1050284" y="1443878"/>
            <a:ext cx="1371121" cy="397024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3" t="25092" r="26207" b="23328"/>
          <a:stretch/>
        </p:blipFill>
        <p:spPr>
          <a:xfrm>
            <a:off x="10327229" y="1449023"/>
            <a:ext cx="1312311" cy="413957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7" t="82828" r="39121" b="8876"/>
          <a:stretch/>
        </p:blipFill>
        <p:spPr>
          <a:xfrm>
            <a:off x="3590679" y="5617571"/>
            <a:ext cx="5010640" cy="77868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6" t="9259" r="36749" b="79558"/>
          <a:stretch/>
        </p:blipFill>
        <p:spPr>
          <a:xfrm>
            <a:off x="3186607" y="159963"/>
            <a:ext cx="5760867" cy="977665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3234726" y="4327408"/>
            <a:ext cx="5664629" cy="1162953"/>
          </a:xfrm>
          <a:prstGeom prst="rect">
            <a:avLst/>
          </a:prstGeom>
          <a:noFill/>
        </p:spPr>
        <p:txBody>
          <a:bodyPr wrap="square" lIns="54425" tIns="27213" rIns="54425" bIns="27213" rtlCol="0">
            <a:spAutoFit/>
          </a:bodyPr>
          <a:lstStyle/>
          <a:p>
            <a:pPr algn="ctr" eaLnBrk="0" hangingPunct="0"/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 eaLnBrk="0" hangingPunct="0"/>
            <a:r>
              <a:rPr lang="pt-BR" sz="3600" b="1" dirty="0">
                <a:latin typeface="Agency FB" pitchFamily="34" charset="0"/>
              </a:rPr>
              <a:t>Conhecimento de cada um 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870311" y="2272054"/>
            <a:ext cx="4032448" cy="2935746"/>
          </a:xfrm>
          <a:prstGeom prst="rect">
            <a:avLst/>
          </a:prstGeom>
          <a:noFill/>
        </p:spPr>
        <p:txBody>
          <a:bodyPr wrap="square" lIns="54425" tIns="27213" rIns="54425" bIns="27213" rtlCol="0">
            <a:spAutoFit/>
          </a:bodyPr>
          <a:lstStyle/>
          <a:p>
            <a:r>
              <a:rPr lang="pt-BR" sz="3600" b="1" u="sng" dirty="0">
                <a:solidFill>
                  <a:prstClr val="white"/>
                </a:solidFill>
                <a:latin typeface="Agency FB" pitchFamily="34" charset="0"/>
              </a:rPr>
              <a:t>  </a:t>
            </a:r>
          </a:p>
          <a:p>
            <a:pPr eaLnBrk="0" hangingPunct="0">
              <a:lnSpc>
                <a:spcPct val="110000"/>
              </a:lnSpc>
            </a:pPr>
            <a:r>
              <a:rPr lang="pt-BR" sz="3600" b="1" dirty="0">
                <a:solidFill>
                  <a:prstClr val="white"/>
                </a:solidFill>
                <a:latin typeface="Agency FB" pitchFamily="34" charset="0"/>
              </a:rPr>
              <a:t>Computador </a:t>
            </a:r>
          </a:p>
          <a:p>
            <a:pPr eaLnBrk="0" hangingPunct="0">
              <a:lnSpc>
                <a:spcPct val="110000"/>
              </a:lnSpc>
            </a:pPr>
            <a:r>
              <a:rPr lang="pt-BR" sz="3600" b="1" dirty="0">
                <a:solidFill>
                  <a:prstClr val="white"/>
                </a:solidFill>
                <a:latin typeface="Agency FB" pitchFamily="34" charset="0"/>
              </a:rPr>
              <a:t>de cada um</a:t>
            </a:r>
          </a:p>
          <a:p>
            <a:endParaRPr lang="pt-BR" sz="3600" b="1" dirty="0">
              <a:solidFill>
                <a:srgbClr val="FFFF66"/>
              </a:solidFill>
              <a:latin typeface="Agency FB" pitchFamily="34" charset="0"/>
            </a:endParaRPr>
          </a:p>
          <a:p>
            <a:endParaRPr lang="pt-BR" sz="3600" b="1" dirty="0">
              <a:solidFill>
                <a:prstClr val="white"/>
              </a:solidFill>
              <a:latin typeface="Agency FB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8408379" y="2888483"/>
            <a:ext cx="2495735" cy="1375319"/>
          </a:xfrm>
          <a:prstGeom prst="rect">
            <a:avLst/>
          </a:prstGeom>
          <a:noFill/>
        </p:spPr>
        <p:txBody>
          <a:bodyPr wrap="square" lIns="54425" tIns="27213" rIns="54425" bIns="27213" rtlCol="0">
            <a:spAutoFit/>
          </a:bodyPr>
          <a:lstStyle/>
          <a:p>
            <a:pPr>
              <a:lnSpc>
                <a:spcPct val="110000"/>
              </a:lnSpc>
              <a:spcAft>
                <a:spcPts val="1428"/>
              </a:spcAft>
              <a:buSzPct val="25000"/>
            </a:pPr>
            <a:r>
              <a:rPr lang="pt-BR" sz="3900" b="1" dirty="0">
                <a:latin typeface="Agency FB" pitchFamily="34" charset="0"/>
                <a:ea typeface="Calibri"/>
                <a:cs typeface="Calibri"/>
                <a:sym typeface="Calibri"/>
              </a:rPr>
              <a:t>Nosso tempo e $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3071663" y="1142918"/>
            <a:ext cx="6048672" cy="608955"/>
          </a:xfrm>
          <a:prstGeom prst="rect">
            <a:avLst/>
          </a:prstGeom>
          <a:noFill/>
        </p:spPr>
        <p:txBody>
          <a:bodyPr wrap="square" lIns="54425" tIns="27213" rIns="54425" bIns="27213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latin typeface="Agency FB" pitchFamily="34" charset="0"/>
              </a:rPr>
              <a:t>Gestão  e regulação distribuídas</a:t>
            </a:r>
            <a:r>
              <a:rPr lang="pt-BR" sz="3600" b="1" u="sng" dirty="0">
                <a:solidFill>
                  <a:srgbClr val="FFFF66"/>
                </a:solidFill>
                <a:latin typeface="Agency FB" pitchFamily="34" charset="0"/>
              </a:rPr>
              <a:t> </a:t>
            </a:r>
          </a:p>
        </p:txBody>
      </p:sp>
      <p:sp>
        <p:nvSpPr>
          <p:cNvPr id="18" name="Elipse 17"/>
          <p:cNvSpPr/>
          <p:nvPr/>
        </p:nvSpPr>
        <p:spPr>
          <a:xfrm>
            <a:off x="4700591" y="2532726"/>
            <a:ext cx="2918057" cy="1904804"/>
          </a:xfrm>
          <a:prstGeom prst="ellipse">
            <a:avLst/>
          </a:prstGeom>
          <a:solidFill>
            <a:srgbClr val="42004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580" tIns="34291" rIns="68580" bIns="34291" anchor="ctr"/>
          <a:lstStyle/>
          <a:p>
            <a:pPr algn="ctr" defTabSz="914377">
              <a:defRPr/>
            </a:pPr>
            <a:r>
              <a:rPr lang="pt-BR" sz="3200" b="1" kern="0" dirty="0">
                <a:solidFill>
                  <a:sysClr val="window" lastClr="FFFFFF"/>
                </a:solidFill>
                <a:latin typeface="Agency FB" pitchFamily="34" charset="0"/>
              </a:rPr>
              <a:t>Wikipédia em 4D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62774" r="43307" b="25733"/>
          <a:stretch/>
        </p:blipFill>
        <p:spPr>
          <a:xfrm>
            <a:off x="5330545" y="4463808"/>
            <a:ext cx="1608071" cy="62434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3" t="34503" r="56596" b="35547"/>
          <a:stretch/>
        </p:blipFill>
        <p:spPr>
          <a:xfrm>
            <a:off x="4022840" y="2573199"/>
            <a:ext cx="813447" cy="162699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4" t="27885" r="43017" b="63409"/>
          <a:stretch/>
        </p:blipFill>
        <p:spPr>
          <a:xfrm>
            <a:off x="5410105" y="2005849"/>
            <a:ext cx="1324276" cy="47294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0" t="34154" r="36032" b="33806"/>
          <a:stretch/>
        </p:blipFill>
        <p:spPr>
          <a:xfrm>
            <a:off x="7544866" y="2522144"/>
            <a:ext cx="700027" cy="17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90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0800561" y="-3387757"/>
            <a:ext cx="10979673" cy="4454061"/>
          </a:xfrm>
          <a:prstGeom prst="rect">
            <a:avLst/>
          </a:prstGeom>
          <a:noFill/>
          <a:ln>
            <a:noFill/>
          </a:ln>
        </p:spPr>
        <p:txBody>
          <a:bodyPr vert="horz" lIns="108803" tIns="54387" rIns="108803" bIns="54387" rtlCol="0" anchor="ctr" anchorCtr="0">
            <a:noAutofit/>
          </a:bodyPr>
          <a:lstStyle/>
          <a:p>
            <a:pPr eaLnBrk="0" hangingPunct="0"/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3900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4800" u="sng" dirty="0">
                <a:solidFill>
                  <a:schemeClr val="bg1"/>
                </a:solidFill>
              </a:rPr>
            </a:br>
            <a:br>
              <a:rPr lang="pt-BR" sz="1300" u="sng" dirty="0">
                <a:solidFill>
                  <a:schemeClr val="bg1"/>
                </a:solidFill>
              </a:rPr>
            </a:br>
            <a:endParaRPr lang="pt-BR" sz="2800" dirty="0"/>
          </a:p>
        </p:txBody>
      </p:sp>
      <p:sp>
        <p:nvSpPr>
          <p:cNvPr id="2050" name="AutoShape 2" descr="Resultado de imagem para logo airbnb"/>
          <p:cNvSpPr>
            <a:spLocks noChangeAspect="1" noChangeArrowheads="1"/>
          </p:cNvSpPr>
          <p:nvPr/>
        </p:nvSpPr>
        <p:spPr bwMode="auto">
          <a:xfrm>
            <a:off x="207433" y="-192615"/>
            <a:ext cx="406400" cy="406401"/>
          </a:xfrm>
          <a:prstGeom prst="rect">
            <a:avLst/>
          </a:prstGeom>
          <a:noFill/>
        </p:spPr>
        <p:txBody>
          <a:bodyPr vert="horz" wrap="square" lIns="108821" tIns="54411" rIns="108821" bIns="54411" numCol="1" anchor="t" anchorCtr="0" compatLnSpc="1">
            <a:prstTxWarp prst="textNoShape">
              <a:avLst/>
            </a:prstTxWarp>
          </a:bodyPr>
          <a:lstStyle/>
          <a:p>
            <a:endParaRPr lang="pt-BR" sz="1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38" y="319355"/>
            <a:ext cx="6669740" cy="618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49135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524000" y="0"/>
            <a:ext cx="9296400" cy="701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524001" y="-428376"/>
            <a:ext cx="8810819" cy="22732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buClr>
                <a:srgbClr val="00FFFF"/>
              </a:buClr>
              <a:buSzPct val="25000"/>
            </a:pPr>
            <a:r>
              <a:rPr lang="pt-BR" sz="4000" dirty="0">
                <a:latin typeface="Agency FB" pitchFamily="34" charset="0"/>
              </a:rPr>
              <a:t>PARA QUE A TRANSIÇÃO SEJA OPORTUNIDADE </a:t>
            </a:r>
            <a:br>
              <a:rPr lang="pt-BR" sz="4000" dirty="0">
                <a:latin typeface="Agency FB" pitchFamily="34" charset="0"/>
              </a:rPr>
            </a:br>
            <a:r>
              <a:rPr lang="pt-BR" sz="4000" dirty="0">
                <a:latin typeface="Agency FB" pitchFamily="34" charset="0"/>
              </a:rPr>
              <a:t>E NÃO CRISE</a:t>
            </a:r>
            <a:endParaRPr lang="pt-BR" sz="2800" dirty="0">
              <a:latin typeface="Agency FB" pitchFamily="34" charset="0"/>
            </a:endParaRP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170046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1787160"/>
            <a:ext cx="3570983" cy="21761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5802693" y="226005"/>
            <a:ext cx="4294896" cy="12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EXPONENCIAL COMO ? </a:t>
            </a: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desmaterialização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endParaRPr lang="pt-BR" sz="2800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33" y="4149801"/>
            <a:ext cx="3572967" cy="20690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tângulo 11"/>
          <p:cNvSpPr/>
          <p:nvPr/>
        </p:nvSpPr>
        <p:spPr>
          <a:xfrm>
            <a:off x="8808067" y="1814786"/>
            <a:ext cx="39254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TANGÍVEL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consumo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escassez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competição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endParaRPr lang="pt-BR" sz="28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808066" y="4303724"/>
            <a:ext cx="39254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INTANGÍVEL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exponencial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abundância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colaboração</a:t>
            </a:r>
            <a:endParaRPr lang="pt-BR" sz="2800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9" y="2593195"/>
            <a:ext cx="952787" cy="89177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54" y="2061115"/>
            <a:ext cx="2182493" cy="202291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8" y="2195110"/>
            <a:ext cx="1286028" cy="141275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24" y="3484965"/>
            <a:ext cx="2435943" cy="134235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43" y="4080774"/>
            <a:ext cx="2125499" cy="4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</a:extLst>
          </a:blip>
          <a:srcRect l="5909" t="13518" r="1477" b="10221"/>
          <a:stretch/>
        </p:blipFill>
        <p:spPr>
          <a:xfrm>
            <a:off x="23810" y="889686"/>
            <a:ext cx="12168189" cy="596831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764374" y="0"/>
            <a:ext cx="3925411" cy="65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CONECTAR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TALENTOS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endParaRPr lang="pt-BR" sz="32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28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algn="ctr"/>
            <a:endParaRPr lang="pt-BR" sz="1700" dirty="0">
              <a:latin typeface="Agency FB" pitchFamily="34" charset="0"/>
            </a:endParaRPr>
          </a:p>
        </p:txBody>
      </p:sp>
      <p:pic>
        <p:nvPicPr>
          <p:cNvPr id="3074" name="Picture 2" descr="https://fbcdn-sphotos-f-a.akamaihd.net/hphotos-ak-xap1/v/t1.0-9/10403494_944660928885208_1460253032414653480_n.png?oh=ecae8bcc091638b2a652ea65ea98a1b1&amp;oe=55DFD020&amp;__gda__=1440110076_3bf182a13c02474f567afa2a2c810e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6918024" y="5697857"/>
            <a:ext cx="10243631" cy="347345"/>
          </a:xfrm>
          <a:prstGeom prst="rect">
            <a:avLst/>
          </a:prstGeom>
        </p:spPr>
        <p:txBody>
          <a:bodyPr wrap="square" lIns="54425" tIns="27213" rIns="54425" bIns="27213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http://www.sistemab.org/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92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5346075" y="530715"/>
            <a:ext cx="6073339" cy="6001641"/>
          </a:xfrm>
          <a:prstGeom prst="rect">
            <a:avLst/>
          </a:prstGeom>
          <a:solidFill>
            <a:srgbClr val="FF6600">
              <a:alpha val="34902"/>
            </a:srgbClr>
          </a:solidFill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COMO?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endParaRPr lang="pt-BR" sz="4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Pense no CUIDAR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Experiência é o valor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 err="1">
                <a:solidFill>
                  <a:schemeClr val="bg1"/>
                </a:solidFill>
                <a:latin typeface="Agency FB" pitchFamily="34" charset="0"/>
              </a:rPr>
              <a:t>Storytelling</a:t>
            </a: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: história seu patrimônio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Valor está nos intangíveis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Conectar talentos  na ação</a:t>
            </a:r>
            <a:endParaRPr lang="pt-BR" sz="20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0" y="3070242"/>
            <a:ext cx="5520861" cy="4965177"/>
            <a:chOff x="13406319" y="-1774602"/>
            <a:chExt cx="1620000" cy="1614195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01170">
              <a:off x="13406319" y="-1774602"/>
              <a:ext cx="1620000" cy="1614195"/>
            </a:xfrm>
            <a:prstGeom prst="ellipse">
              <a:avLst/>
            </a:prstGeom>
          </p:spPr>
        </p:pic>
        <p:sp>
          <p:nvSpPr>
            <p:cNvPr id="18" name="Semicírculo 17"/>
            <p:cNvSpPr/>
            <p:nvPr/>
          </p:nvSpPr>
          <p:spPr>
            <a:xfrm rot="10242752">
              <a:off x="13461032" y="-1429552"/>
              <a:ext cx="1029247" cy="914400"/>
            </a:xfrm>
            <a:prstGeom prst="blockArc">
              <a:avLst/>
            </a:prstGeom>
            <a:solidFill>
              <a:srgbClr val="2B1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0" y="488434"/>
            <a:ext cx="2824370" cy="2961349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10715021" y="3807180"/>
            <a:ext cx="5679745" cy="286232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COMO?</a:t>
            </a: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Você cuida de quê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História = patrimônio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err="1">
                <a:solidFill>
                  <a:schemeClr val="bg1"/>
                </a:solidFill>
                <a:latin typeface="Agency FB" pitchFamily="34" charset="0"/>
              </a:rPr>
              <a:t>Know</a:t>
            </a: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Agency FB" pitchFamily="34" charset="0"/>
              </a:rPr>
              <a:t>how</a:t>
            </a: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 = Patrimônio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Conectar talentos </a:t>
            </a:r>
          </a:p>
        </p:txBody>
      </p:sp>
    </p:spTree>
    <p:extLst>
      <p:ext uri="{BB962C8B-B14F-4D97-AF65-F5344CB8AC3E}">
        <p14:creationId xmlns:p14="http://schemas.microsoft.com/office/powerpoint/2010/main" val="123792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4397591" y="359103"/>
            <a:ext cx="7403884" cy="600164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FF9933"/>
                </a:solidFill>
                <a:latin typeface="Agency FB" pitchFamily="34" charset="0"/>
              </a:rPr>
              <a:t>LADO B....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endParaRPr lang="pt-BR" sz="4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FF9933"/>
                </a:solidFill>
                <a:latin typeface="Agency FB" pitchFamily="34" charset="0"/>
              </a:rPr>
              <a:t>Propósito X causa comum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FF9933"/>
                </a:solidFill>
                <a:latin typeface="Agency FB" pitchFamily="34" charset="0"/>
              </a:rPr>
              <a:t>Sair da “bolha“ do cultural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FF9933"/>
                </a:solidFill>
                <a:latin typeface="Agency FB" pitchFamily="34" charset="0"/>
              </a:rPr>
              <a:t>Mentalidade x hábito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FF9933"/>
                </a:solidFill>
                <a:latin typeface="Agency FB" pitchFamily="34" charset="0"/>
              </a:rPr>
              <a:t>Cultural x social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FF9933"/>
                </a:solidFill>
                <a:latin typeface="Agency FB" pitchFamily="34" charset="0"/>
              </a:rPr>
              <a:t>Ação </a:t>
            </a:r>
            <a:endParaRPr lang="pt-BR" sz="2000" b="1" dirty="0">
              <a:solidFill>
                <a:srgbClr val="FF9933"/>
              </a:solidFill>
              <a:latin typeface="Agency FB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0" y="3070242"/>
            <a:ext cx="5520861" cy="4965177"/>
            <a:chOff x="13406319" y="-1774602"/>
            <a:chExt cx="1620000" cy="1614195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01170">
              <a:off x="13406319" y="-1774602"/>
              <a:ext cx="1620000" cy="1614195"/>
            </a:xfrm>
            <a:prstGeom prst="ellipse">
              <a:avLst/>
            </a:prstGeom>
          </p:spPr>
        </p:pic>
        <p:sp>
          <p:nvSpPr>
            <p:cNvPr id="18" name="Semicírculo 17"/>
            <p:cNvSpPr/>
            <p:nvPr/>
          </p:nvSpPr>
          <p:spPr>
            <a:xfrm rot="10242752">
              <a:off x="13461032" y="-1429552"/>
              <a:ext cx="1029247" cy="914400"/>
            </a:xfrm>
            <a:prstGeom prst="blockArc">
              <a:avLst/>
            </a:prstGeom>
            <a:solidFill>
              <a:srgbClr val="2B1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0" y="488434"/>
            <a:ext cx="2824370" cy="2961349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10715021" y="3807180"/>
            <a:ext cx="5679745" cy="286232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COMO?</a:t>
            </a: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Você cuida de quê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História = patrimônio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err="1">
                <a:solidFill>
                  <a:schemeClr val="bg1"/>
                </a:solidFill>
                <a:latin typeface="Agency FB" pitchFamily="34" charset="0"/>
              </a:rPr>
              <a:t>Know</a:t>
            </a: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Agency FB" pitchFamily="34" charset="0"/>
              </a:rPr>
              <a:t>how</a:t>
            </a: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 = Patrimônio</a:t>
            </a:r>
          </a:p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Agency FB" pitchFamily="34" charset="0"/>
              </a:rPr>
              <a:t>Conectar talentos </a:t>
            </a:r>
          </a:p>
        </p:txBody>
      </p:sp>
    </p:spTree>
    <p:extLst>
      <p:ext uri="{BB962C8B-B14F-4D97-AF65-F5344CB8AC3E}">
        <p14:creationId xmlns:p14="http://schemas.microsoft.com/office/powerpoint/2010/main" val="15282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6024763" y="226005"/>
            <a:ext cx="39254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EXPONENCIAL COMO ?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gency FB" pitchFamily="34" charset="0"/>
              </a:rPr>
              <a:t> do </a:t>
            </a:r>
            <a:r>
              <a:rPr lang="en-US" sz="3200" dirty="0" err="1">
                <a:solidFill>
                  <a:schemeClr val="bg1"/>
                </a:solidFill>
                <a:latin typeface="Agency FB" pitchFamily="34" charset="0"/>
              </a:rPr>
              <a:t>possuir</a:t>
            </a:r>
            <a:r>
              <a:rPr lang="en-US" sz="32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gency FB" pitchFamily="34" charset="0"/>
              </a:rPr>
              <a:t>ao</a:t>
            </a:r>
            <a:r>
              <a:rPr lang="en-US" sz="32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gency FB" pitchFamily="34" charset="0"/>
              </a:rPr>
              <a:t>usar</a:t>
            </a:r>
            <a:endParaRPr lang="pt-BR" sz="32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647646" y="2113744"/>
            <a:ext cx="39254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POSSUIR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linear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escassez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competição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endParaRPr lang="pt-BR" sz="28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792025" y="4609468"/>
            <a:ext cx="39254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USAR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exponencial</a:t>
            </a:r>
            <a:endParaRPr lang="en-US" sz="2800" dirty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abundância</a:t>
            </a:r>
            <a:r>
              <a:rPr lang="en-US" sz="28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Agency FB" pitchFamily="34" charset="0"/>
              </a:rPr>
              <a:t>colaboração</a:t>
            </a:r>
            <a:endParaRPr lang="pt-BR" sz="2800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24" y="1866112"/>
            <a:ext cx="2825119" cy="20350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94" y="4403953"/>
            <a:ext cx="2797749" cy="20673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9" y="2593195"/>
            <a:ext cx="952787" cy="891771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54" y="2061115"/>
            <a:ext cx="2182493" cy="202291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8" y="2195110"/>
            <a:ext cx="1286028" cy="141275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24" y="3484965"/>
            <a:ext cx="2435943" cy="1342351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07" y="3901207"/>
            <a:ext cx="1487849" cy="375483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31" y="4276690"/>
            <a:ext cx="661788" cy="445885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32" y="4116649"/>
            <a:ext cx="577304" cy="492821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7" y="1578601"/>
            <a:ext cx="1454995" cy="2825507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12" y="2081203"/>
            <a:ext cx="413031" cy="168967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50" y="3383462"/>
            <a:ext cx="539756" cy="704029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91" y="2037525"/>
            <a:ext cx="488128" cy="816675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9" y="2593195"/>
            <a:ext cx="952787" cy="891771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54" y="2061115"/>
            <a:ext cx="2182493" cy="2022912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90" y="2195575"/>
            <a:ext cx="1286028" cy="1412753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24" y="3484965"/>
            <a:ext cx="2435943" cy="1342351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912">
            <a:off x="1773845" y="3981499"/>
            <a:ext cx="2125499" cy="536404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7" y="1578601"/>
            <a:ext cx="1454995" cy="2825507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51" y="1759126"/>
            <a:ext cx="590044" cy="241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9551" b="5106"/>
          <a:stretch>
            <a:fillRect/>
          </a:stretch>
        </p:blipFill>
        <p:spPr bwMode="auto">
          <a:xfrm>
            <a:off x="0" y="4"/>
            <a:ext cx="12192000" cy="695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5704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email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5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INHA TOD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82" y="3"/>
            <a:ext cx="12059163" cy="71700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2392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237019" y="210819"/>
            <a:ext cx="6357379" cy="5770809"/>
          </a:xfrm>
          <a:prstGeom prst="rect">
            <a:avLst/>
          </a:prstGeom>
          <a:solidFill>
            <a:srgbClr val="009999">
              <a:alpha val="34902"/>
            </a:srgbClr>
          </a:solidFill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COMO ? 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Compartilhar infraestrutura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Não precisamos mais “hardwares” 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Toda cadeia aproveitando o remoto, móvel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Mapear os recursos não monetários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Foco na função e não na forma 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332510" y="2410691"/>
            <a:ext cx="4692378" cy="4697294"/>
            <a:chOff x="5853284" y="2279285"/>
            <a:chExt cx="1478699" cy="1549847"/>
          </a:xfrm>
        </p:grpSpPr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032">
              <a:off x="5923031" y="2279285"/>
              <a:ext cx="1408952" cy="1549847"/>
            </a:xfrm>
            <a:prstGeom prst="rect">
              <a:avLst/>
            </a:prstGeom>
          </p:spPr>
        </p:pic>
        <p:sp>
          <p:nvSpPr>
            <p:cNvPr id="16" name="Semicírculo 15"/>
            <p:cNvSpPr/>
            <p:nvPr/>
          </p:nvSpPr>
          <p:spPr>
            <a:xfrm rot="10800000">
              <a:off x="5853284" y="2684793"/>
              <a:ext cx="1131737" cy="914400"/>
            </a:xfrm>
            <a:prstGeom prst="blockArc">
              <a:avLst/>
            </a:prstGeom>
            <a:solidFill>
              <a:srgbClr val="2B1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0" y="311740"/>
            <a:ext cx="2371901" cy="23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5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latland: The Movie"/>
          <p:cNvPicPr>
            <a:picLocks noChangeAspect="1" noChangeArrowheads="1"/>
          </p:cNvPicPr>
          <p:nvPr/>
        </p:nvPicPr>
        <p:blipFill>
          <a:blip r:embed="rId2" cstate="print"/>
          <a:srcRect b="55203"/>
          <a:stretch>
            <a:fillRect/>
          </a:stretch>
        </p:blipFill>
        <p:spPr bwMode="auto">
          <a:xfrm>
            <a:off x="1532964" y="1559860"/>
            <a:ext cx="4386916" cy="3092823"/>
          </a:xfrm>
          <a:prstGeom prst="rect">
            <a:avLst/>
          </a:prstGeom>
          <a:noFill/>
        </p:spPr>
      </p:pic>
      <p:pic>
        <p:nvPicPr>
          <p:cNvPr id="7" name="Picture 6" descr="Flatland: The Movie"/>
          <p:cNvPicPr>
            <a:picLocks noChangeAspect="1" noChangeArrowheads="1"/>
          </p:cNvPicPr>
          <p:nvPr/>
        </p:nvPicPr>
        <p:blipFill>
          <a:blip r:embed="rId2" cstate="print"/>
          <a:srcRect t="44085"/>
          <a:stretch>
            <a:fillRect/>
          </a:stretch>
        </p:blipFill>
        <p:spPr bwMode="auto">
          <a:xfrm>
            <a:off x="6454587" y="1506071"/>
            <a:ext cx="4028327" cy="3132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5899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237019" y="210819"/>
            <a:ext cx="6357379" cy="577080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600" b="1" dirty="0">
                <a:solidFill>
                  <a:srgbClr val="00CC99"/>
                </a:solidFill>
                <a:latin typeface="Agency FB" pitchFamily="34" charset="0"/>
              </a:rPr>
              <a:t>LADO B....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00CC99"/>
                </a:solidFill>
                <a:latin typeface="Agency FB" pitchFamily="34" charset="0"/>
              </a:rPr>
              <a:t>Ressignificar sustentabilidade 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00CC99"/>
                </a:solidFill>
                <a:latin typeface="Agency FB" pitchFamily="34" charset="0"/>
              </a:rPr>
              <a:t>Lentes para perceber Recursos 4D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00CC99"/>
                </a:solidFill>
                <a:latin typeface="Agency FB" pitchFamily="34" charset="0"/>
              </a:rPr>
              <a:t>Ferramentas para ativar os recursos 4D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00CC99"/>
                </a:solidFill>
                <a:latin typeface="Agency FB" pitchFamily="34" charset="0"/>
              </a:rPr>
              <a:t>Sempre comunicar 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00CC99"/>
                </a:solidFill>
                <a:latin typeface="Agency FB" pitchFamily="34" charset="0"/>
              </a:rPr>
              <a:t> 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332510" y="2410691"/>
            <a:ext cx="4692378" cy="4697294"/>
            <a:chOff x="5853284" y="2279285"/>
            <a:chExt cx="1478699" cy="1549847"/>
          </a:xfrm>
        </p:grpSpPr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032">
              <a:off x="5923031" y="2279285"/>
              <a:ext cx="1408952" cy="1549847"/>
            </a:xfrm>
            <a:prstGeom prst="rect">
              <a:avLst/>
            </a:prstGeom>
          </p:spPr>
        </p:pic>
        <p:sp>
          <p:nvSpPr>
            <p:cNvPr id="16" name="Semicírculo 15"/>
            <p:cNvSpPr/>
            <p:nvPr/>
          </p:nvSpPr>
          <p:spPr>
            <a:xfrm rot="10800000">
              <a:off x="5853284" y="2684793"/>
              <a:ext cx="1131737" cy="914400"/>
            </a:xfrm>
            <a:prstGeom prst="blockArc">
              <a:avLst/>
            </a:prstGeom>
            <a:solidFill>
              <a:srgbClr val="2B1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0" y="311740"/>
            <a:ext cx="2371901" cy="23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5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5487666" y="148864"/>
            <a:ext cx="3925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EXPONENCIAL COMO ?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gency FB" pitchFamily="34" charset="0"/>
              </a:rPr>
              <a:t>Gestão</a:t>
            </a:r>
            <a:r>
              <a:rPr lang="en-US" sz="32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gency FB" pitchFamily="34" charset="0"/>
              </a:rPr>
              <a:t>distribuída</a:t>
            </a:r>
            <a:r>
              <a:rPr lang="en-US" sz="32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endParaRPr lang="pt-BR" sz="3200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2" y="4265020"/>
            <a:ext cx="3705742" cy="238619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3" name="Retângulo 22"/>
          <p:cNvSpPr/>
          <p:nvPr/>
        </p:nvSpPr>
        <p:spPr>
          <a:xfrm>
            <a:off x="8713777" y="1972255"/>
            <a:ext cx="3925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gency FB" pitchFamily="34" charset="0"/>
              </a:rPr>
              <a:t>CENTRALIZADO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linear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escassez</a:t>
            </a:r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competição</a:t>
            </a:r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endParaRPr lang="pt-BR" sz="24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8792025" y="4609468"/>
            <a:ext cx="3925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gency FB" pitchFamily="34" charset="0"/>
              </a:rPr>
              <a:t>DISTRIBUÍDO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exponencial</a:t>
            </a:r>
            <a:endParaRPr lang="en-US" sz="2400" dirty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abundância</a:t>
            </a:r>
            <a:r>
              <a:rPr lang="en-US" sz="2400" dirty="0">
                <a:solidFill>
                  <a:schemeClr val="bg1"/>
                </a:solidFill>
                <a:latin typeface="Agency FB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colaboração</a:t>
            </a:r>
            <a:endParaRPr lang="pt-BR" sz="2400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9" y="2593195"/>
            <a:ext cx="952787" cy="891771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54" y="2061115"/>
            <a:ext cx="2182493" cy="202291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90" y="2195575"/>
            <a:ext cx="1286028" cy="1412753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24" y="3484965"/>
            <a:ext cx="2435943" cy="134235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912">
            <a:off x="1773845" y="3981499"/>
            <a:ext cx="2125499" cy="536404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7" y="1578601"/>
            <a:ext cx="1454995" cy="2825507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51" y="1759126"/>
            <a:ext cx="590044" cy="2413817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23" y="996941"/>
            <a:ext cx="2924071" cy="1342351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52" y="1253277"/>
            <a:ext cx="2366881" cy="543109"/>
          </a:xfrm>
          <a:prstGeom prst="rect">
            <a:avLst/>
          </a:prstGeom>
        </p:spPr>
      </p:pic>
      <p:sp>
        <p:nvSpPr>
          <p:cNvPr id="24" name="object 3"/>
          <p:cNvSpPr/>
          <p:nvPr/>
        </p:nvSpPr>
        <p:spPr>
          <a:xfrm rot="5400000">
            <a:off x="6525778" y="1053220"/>
            <a:ext cx="2329198" cy="36598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3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algn="ctr"/>
            <a:endParaRPr lang="pt-BR" sz="1700" dirty="0">
              <a:latin typeface="Agency FB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Sem títul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45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14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estonianworld.com/wp-content/uploads/2014/12/Nasdaq-Estonia-II-940x5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3302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0094" b="9658"/>
          <a:stretch>
            <a:fillRect/>
          </a:stretch>
        </p:blipFill>
        <p:spPr bwMode="auto">
          <a:xfrm>
            <a:off x="862642" y="1138687"/>
            <a:ext cx="10299939" cy="551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2950235" y="362310"/>
            <a:ext cx="11128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ferramentas para democracia digital direta </a:t>
            </a:r>
            <a:endParaRPr lang="pt-BR" sz="24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97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6257634" y="462035"/>
            <a:ext cx="5218503" cy="5539976"/>
          </a:xfrm>
          <a:prstGeom prst="rect">
            <a:avLst/>
          </a:prstGeom>
          <a:solidFill>
            <a:srgbClr val="FF0066">
              <a:alpha val="34902"/>
            </a:srgbClr>
          </a:solidFill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COMO ? 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Desburocratizar ( confiança)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Inovar na estrutura organizacional 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Integração  de áreas 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Diversidade (4D) dos grupos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Células de Inovação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10837" y="3300413"/>
            <a:ext cx="4203988" cy="3832687"/>
            <a:chOff x="7421668" y="3352464"/>
            <a:chExt cx="1518252" cy="1504885"/>
          </a:xfrm>
        </p:grpSpPr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8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3237">
              <a:off x="7482997" y="3352464"/>
              <a:ext cx="1456923" cy="1504885"/>
            </a:xfrm>
            <a:prstGeom prst="rect">
              <a:avLst/>
            </a:prstGeom>
          </p:spPr>
        </p:pic>
        <p:sp>
          <p:nvSpPr>
            <p:cNvPr id="3" name="Semicírculo 2"/>
            <p:cNvSpPr/>
            <p:nvPr/>
          </p:nvSpPr>
          <p:spPr>
            <a:xfrm rot="10800000">
              <a:off x="7421668" y="3760148"/>
              <a:ext cx="1302358" cy="91401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2B1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1" y="462035"/>
            <a:ext cx="2744201" cy="29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6257634" y="253051"/>
            <a:ext cx="5218503" cy="62786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BR" sz="3600" b="1" dirty="0">
                <a:solidFill>
                  <a:srgbClr val="D60093"/>
                </a:solidFill>
                <a:latin typeface="Agency FB" pitchFamily="34" charset="0"/>
              </a:rPr>
              <a:t>COMO ? 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D60093"/>
                </a:solidFill>
                <a:latin typeface="Agency FB" pitchFamily="34" charset="0"/>
              </a:rPr>
              <a:t>Desburocratizar= Confiança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D60093"/>
                </a:solidFill>
                <a:latin typeface="Agency FB" pitchFamily="34" charset="0"/>
              </a:rPr>
              <a:t>Células de inovação: precisam de um processo anterior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 err="1">
                <a:solidFill>
                  <a:srgbClr val="D60093"/>
                </a:solidFill>
                <a:latin typeface="Agency FB" pitchFamily="34" charset="0"/>
              </a:rPr>
              <a:t>Prototipar</a:t>
            </a:r>
            <a:r>
              <a:rPr lang="pt-BR" sz="3200" b="1" dirty="0">
                <a:solidFill>
                  <a:srgbClr val="D60093"/>
                </a:solidFill>
                <a:latin typeface="Agency FB" pitchFamily="34" charset="0"/>
              </a:rPr>
              <a:t> Processos 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D60093"/>
                </a:solidFill>
                <a:latin typeface="Agency FB" pitchFamily="34" charset="0"/>
              </a:rPr>
              <a:t>Linhas de ação convergentes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pt-BR" sz="3200" b="1" dirty="0">
                <a:solidFill>
                  <a:srgbClr val="D60093"/>
                </a:solidFill>
                <a:latin typeface="Agency FB" pitchFamily="34" charset="0"/>
              </a:rPr>
              <a:t>( </a:t>
            </a:r>
            <a:r>
              <a:rPr lang="pt-BR" sz="3200" b="1" dirty="0" err="1">
                <a:solidFill>
                  <a:srgbClr val="D60093"/>
                </a:solidFill>
                <a:latin typeface="Agency FB" pitchFamily="34" charset="0"/>
              </a:rPr>
              <a:t>ex</a:t>
            </a:r>
            <a:r>
              <a:rPr lang="pt-BR" sz="3200" b="1" dirty="0">
                <a:solidFill>
                  <a:srgbClr val="D60093"/>
                </a:solidFill>
                <a:latin typeface="Agency FB" pitchFamily="34" charset="0"/>
              </a:rPr>
              <a:t>: Planejamento Estratégico ) 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10837" y="3300413"/>
            <a:ext cx="4203988" cy="3832687"/>
            <a:chOff x="7421668" y="3352464"/>
            <a:chExt cx="1518252" cy="1504885"/>
          </a:xfrm>
        </p:grpSpPr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8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3237">
              <a:off x="7482997" y="3352464"/>
              <a:ext cx="1456923" cy="1504885"/>
            </a:xfrm>
            <a:prstGeom prst="rect">
              <a:avLst/>
            </a:prstGeom>
          </p:spPr>
        </p:pic>
        <p:sp>
          <p:nvSpPr>
            <p:cNvPr id="3" name="Semicírculo 2"/>
            <p:cNvSpPr/>
            <p:nvPr/>
          </p:nvSpPr>
          <p:spPr>
            <a:xfrm rot="10800000">
              <a:off x="7421668" y="3760148"/>
              <a:ext cx="1302358" cy="91401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2B1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1" y="462035"/>
            <a:ext cx="2744201" cy="29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6432487" y="142014"/>
            <a:ext cx="3925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EXPONENCIAL COMO 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NOVAS MÉTRICAS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9772396" y="1991408"/>
            <a:ext cx="2003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gency FB" pitchFamily="34" charset="0"/>
              </a:rPr>
              <a:t>MEDIR TANGÍVEIS 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tangível</a:t>
            </a:r>
            <a:endParaRPr lang="en-US" sz="2400" dirty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possuir</a:t>
            </a:r>
            <a:endParaRPr lang="en-US" sz="2400" dirty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centralizado</a:t>
            </a:r>
            <a:endParaRPr lang="en-US" sz="24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9829238" y="4601361"/>
            <a:ext cx="22353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gency FB" pitchFamily="34" charset="0"/>
              </a:rPr>
              <a:t>MEDIR INTANGÍVEIS 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intangível</a:t>
            </a:r>
            <a:endParaRPr lang="en-US" sz="2400" dirty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usar</a:t>
            </a:r>
            <a:endParaRPr lang="en-US" sz="2400" dirty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Agency FB" pitchFamily="34" charset="0"/>
              </a:rPr>
              <a:t>distribuído</a:t>
            </a:r>
            <a:endParaRPr lang="en-US" sz="2400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26" name="Picture 3" descr="C:\Users\Lala\Dropbox\ILUSTRAÇOES CRIE FUTUROS\ANA ROXO\Digitalização\digitalizar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6883203" y="1254983"/>
            <a:ext cx="2257104" cy="333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 descr="C:\Users\Lala\Dropbox\ILUSTRAÇOES CRIE FUTUROS\ANA ROXO\Digitalização\digitalizar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saturation sat="400000"/>
                    </a14:imgEffect>
                    <a14:imgEffect>
                      <a14:brightnessContrast bright="-28000" contrast="33000"/>
                    </a14:imgEffect>
                  </a14:imgLayer>
                </a14:imgProps>
              </a:ext>
            </a:extLst>
          </a:blip>
          <a:srcRect l="13898" t="12128" r="1556" b="1682"/>
          <a:stretch>
            <a:fillRect/>
          </a:stretch>
        </p:blipFill>
        <p:spPr bwMode="auto">
          <a:xfrm rot="16200000">
            <a:off x="6935519" y="3716239"/>
            <a:ext cx="2152475" cy="333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9" y="2593195"/>
            <a:ext cx="952787" cy="891771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54" y="2061115"/>
            <a:ext cx="2182493" cy="2022912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90" y="2195575"/>
            <a:ext cx="1286028" cy="1412753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24" y="3484965"/>
            <a:ext cx="2435943" cy="1342351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912">
            <a:off x="1773845" y="3981499"/>
            <a:ext cx="2125499" cy="536404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7" y="1578601"/>
            <a:ext cx="1454995" cy="2825507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51" y="1759126"/>
            <a:ext cx="590044" cy="2413817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23" y="996941"/>
            <a:ext cx="2924071" cy="1342351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52" y="1253277"/>
            <a:ext cx="2366881" cy="543109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70" y="1644480"/>
            <a:ext cx="1318883" cy="3027328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46" y="1881701"/>
            <a:ext cx="596749" cy="23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4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2588" t="13490" r="23235" b="14039"/>
          <a:stretch>
            <a:fillRect/>
          </a:stretch>
        </p:blipFill>
        <p:spPr bwMode="auto">
          <a:xfrm>
            <a:off x="1" y="0"/>
            <a:ext cx="12178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8541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algn="ctr"/>
            <a:endParaRPr lang="pt-BR" sz="1700" dirty="0">
              <a:latin typeface="Agency FB" pitchFamily="34" charset="0"/>
            </a:endParaRPr>
          </a:p>
        </p:txBody>
      </p:sp>
      <p:cxnSp>
        <p:nvCxnSpPr>
          <p:cNvPr id="82" name="Shape 82"/>
          <p:cNvCxnSpPr/>
          <p:nvPr/>
        </p:nvCxnSpPr>
        <p:spPr>
          <a:xfrm>
            <a:off x="48009" y="-99390"/>
            <a:ext cx="12192000" cy="6857999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83" name="Shape 83"/>
          <p:cNvSpPr txBox="1"/>
          <p:nvPr/>
        </p:nvSpPr>
        <p:spPr>
          <a:xfrm>
            <a:off x="-3425609" y="-2899528"/>
            <a:ext cx="2507521" cy="3477875"/>
          </a:xfrm>
          <a:prstGeom prst="rect">
            <a:avLst/>
          </a:prstGeom>
          <a:noFill/>
          <a:ln>
            <a:noFill/>
          </a:ln>
        </p:spPr>
        <p:txBody>
          <a:bodyPr lIns="108832" tIns="54401" rIns="108832" bIns="54401" anchor="t" anchorCtr="0">
            <a:noAutofit/>
          </a:bodyPr>
          <a:lstStyle/>
          <a:p>
            <a:pPr algn="ctr">
              <a:buClr>
                <a:schemeClr val="dk1"/>
              </a:buClr>
            </a:pPr>
            <a:endParaRPr sz="2400" b="1" i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chemeClr val="lt1"/>
              </a:buClr>
              <a:buSzPct val="25000"/>
            </a:pPr>
            <a:r>
              <a:rPr lang="pt-BR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ctr">
              <a:buClr>
                <a:schemeClr val="dk1"/>
              </a:buClr>
            </a:pPr>
            <a:endParaRPr sz="4800" b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47453" y="130763"/>
            <a:ext cx="11697099" cy="1070620"/>
          </a:xfrm>
          <a:prstGeom prst="rect">
            <a:avLst/>
          </a:prstGeom>
        </p:spPr>
        <p:txBody>
          <a:bodyPr wrap="square" lIns="54425" tIns="27213" rIns="54425" bIns="27213">
            <a:spAutoFit/>
          </a:bodyPr>
          <a:lstStyle/>
          <a:p>
            <a:r>
              <a:rPr lang="pt-BR" sz="3300" dirty="0">
                <a:solidFill>
                  <a:schemeClr val="bg1"/>
                </a:solidFill>
                <a:latin typeface="Agency FB" pitchFamily="34" charset="0"/>
              </a:rPr>
              <a:t>Usa </a:t>
            </a:r>
            <a:r>
              <a:rPr lang="pt-BR" sz="3300" dirty="0" err="1">
                <a:solidFill>
                  <a:schemeClr val="bg1"/>
                </a:solidFill>
                <a:latin typeface="Agency FB" pitchFamily="34" charset="0"/>
              </a:rPr>
              <a:t>blockchain</a:t>
            </a:r>
            <a:r>
              <a:rPr lang="pt-BR" sz="3300" dirty="0">
                <a:solidFill>
                  <a:schemeClr val="bg1"/>
                </a:solidFill>
                <a:latin typeface="Agency FB" pitchFamily="34" charset="0"/>
              </a:rPr>
              <a:t> para criar a primeira </a:t>
            </a:r>
            <a:r>
              <a:rPr lang="pt-BR" sz="3300" dirty="0" err="1">
                <a:solidFill>
                  <a:schemeClr val="bg1"/>
                </a:solidFill>
                <a:latin typeface="Agency FB" pitchFamily="34" charset="0"/>
              </a:rPr>
              <a:t>crowdfunded</a:t>
            </a:r>
            <a:r>
              <a:rPr lang="pt-BR" sz="33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pt-BR" sz="3300" dirty="0" err="1">
                <a:solidFill>
                  <a:schemeClr val="bg1"/>
                </a:solidFill>
                <a:latin typeface="Agency FB" pitchFamily="34" charset="0"/>
              </a:rPr>
              <a:t>feed-in</a:t>
            </a:r>
            <a:r>
              <a:rPr lang="pt-BR" sz="3300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pt-BR" sz="3300" dirty="0" err="1">
                <a:solidFill>
                  <a:schemeClr val="bg1"/>
                </a:solidFill>
                <a:latin typeface="Agency FB" pitchFamily="34" charset="0"/>
              </a:rPr>
              <a:t>tarif</a:t>
            </a:r>
            <a:r>
              <a:rPr lang="pt-BR" sz="3300" dirty="0">
                <a:solidFill>
                  <a:schemeClr val="bg1"/>
                </a:solidFill>
                <a:latin typeface="Agency FB" pitchFamily="34" charset="0"/>
              </a:rPr>
              <a:t> do mercado de energia. </a:t>
            </a:r>
          </a:p>
          <a:p>
            <a:r>
              <a:rPr lang="pt-BR" sz="3300" dirty="0">
                <a:solidFill>
                  <a:schemeClr val="bg1"/>
                </a:solidFill>
                <a:latin typeface="Agency FB" pitchFamily="34" charset="0"/>
              </a:rPr>
              <a:t>Uma moeda = 1MWhr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5392"/>
            <a:ext cx="12192000" cy="543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8903028" y="901542"/>
            <a:ext cx="2681130" cy="316568"/>
          </a:xfrm>
          <a:prstGeom prst="rect">
            <a:avLst/>
          </a:prstGeom>
        </p:spPr>
        <p:txBody>
          <a:bodyPr wrap="none" lIns="54425" tIns="27213" rIns="54425" bIns="27213">
            <a:spAutoFit/>
          </a:bodyPr>
          <a:lstStyle/>
          <a:p>
            <a:pPr algn="just">
              <a:buClr>
                <a:schemeClr val="lt1"/>
              </a:buClr>
              <a:buSzPct val="25000"/>
            </a:pPr>
            <a:r>
              <a:rPr lang="pt-BR" sz="1700" b="1" dirty="0">
                <a:solidFill>
                  <a:schemeClr val="bg1"/>
                </a:solidFill>
                <a:latin typeface="Agency FB" pitchFamily="34" charset="0"/>
              </a:rPr>
              <a:t>SOLAR COIN    </a:t>
            </a:r>
            <a:r>
              <a:rPr lang="pt-BR" sz="1700" dirty="0">
                <a:solidFill>
                  <a:schemeClr val="bg1"/>
                </a:solidFill>
                <a:latin typeface="Agency FB" pitchFamily="34" charset="0"/>
              </a:rPr>
              <a:t>http://solarcoin.org/</a:t>
            </a:r>
          </a:p>
        </p:txBody>
      </p:sp>
    </p:spTree>
    <p:extLst>
      <p:ext uri="{BB962C8B-B14F-4D97-AF65-F5344CB8AC3E}">
        <p14:creationId xmlns:p14="http://schemas.microsoft.com/office/powerpoint/2010/main" val="255239527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2882" y="1445261"/>
            <a:ext cx="2525775" cy="2364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5360" y="1195706"/>
            <a:ext cx="1725168" cy="2943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77840" y="1254381"/>
            <a:ext cx="1895855" cy="2943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65312" y="1266446"/>
            <a:ext cx="1653031" cy="2943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aixaDeTexto 8"/>
          <p:cNvSpPr txBox="1"/>
          <p:nvPr/>
        </p:nvSpPr>
        <p:spPr>
          <a:xfrm>
            <a:off x="4909283" y="4306611"/>
            <a:ext cx="1468583" cy="830995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MONARQUIA</a:t>
            </a:r>
          </a:p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ESCRAVOS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223688" y="4363851"/>
            <a:ext cx="1468583" cy="830995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REPÚBLICA</a:t>
            </a:r>
          </a:p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INDÚSTRIA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973692" y="4363851"/>
            <a:ext cx="2993528" cy="830995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DEMOCRACIA DIGITAL DIRETA</a:t>
            </a:r>
          </a:p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NOVAS ECONOMIAS  </a:t>
            </a:r>
          </a:p>
        </p:txBody>
      </p:sp>
    </p:spTree>
    <p:extLst>
      <p:ext uri="{BB962C8B-B14F-4D97-AF65-F5344CB8AC3E}">
        <p14:creationId xmlns:p14="http://schemas.microsoft.com/office/powerpoint/2010/main" val="216053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la\Dropbox\Fluxonomia 4D\DESIGN\Design Dride 2016\IDENTIDADE FLUX 4D\TRIANGULO 16x9\D_cultur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67103"/>
            <a:ext cx="12026901" cy="3390900"/>
          </a:xfrm>
          <a:prstGeom prst="rect">
            <a:avLst/>
          </a:prstGeom>
          <a:noFill/>
        </p:spPr>
      </p:pic>
      <p:pic>
        <p:nvPicPr>
          <p:cNvPr id="5123" name="Picture 3" descr="C:\Users\Lala\Dropbox\Fluxonomia 4D\DESIGN\Design Dride 2016\IDENTIDADE FLUX 4D\TRIANGULO 16x9\D_soci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516" y="1"/>
            <a:ext cx="12239516" cy="3496234"/>
          </a:xfrm>
          <a:prstGeom prst="rect">
            <a:avLst/>
          </a:prstGeom>
          <a:noFill/>
        </p:spPr>
      </p:pic>
      <p:pic>
        <p:nvPicPr>
          <p:cNvPr id="5124" name="Picture 4" descr="C:\Users\Lala\Dropbox\Fluxonomia 4D\DESIGN\Design Dride 2016\IDENTIDADE FLUX 4D\TRIANGULO 16x9\D_ambient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76200"/>
            <a:ext cx="5981700" cy="6781800"/>
          </a:xfrm>
          <a:prstGeom prst="rect">
            <a:avLst/>
          </a:prstGeom>
          <a:noFill/>
        </p:spPr>
      </p:pic>
      <p:pic>
        <p:nvPicPr>
          <p:cNvPr id="5125" name="Picture 5" descr="C:\Users\Lala\Dropbox\Fluxonomia 4D\DESIGN\Design Dride 2016\IDENTIDADE FLUX 4D\TRIANGULO 16x9\D_financeir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7371" y="-26893"/>
            <a:ext cx="6164633" cy="6943967"/>
          </a:xfrm>
          <a:prstGeom prst="rect">
            <a:avLst/>
          </a:prstGeom>
          <a:noFill/>
        </p:spPr>
      </p:pic>
      <p:sp>
        <p:nvSpPr>
          <p:cNvPr id="35" name="AutoShape 2" descr="Resultado de imagem para logo airbnb"/>
          <p:cNvSpPr>
            <a:spLocks noChangeAspect="1" noChangeArrowheads="1"/>
          </p:cNvSpPr>
          <p:nvPr/>
        </p:nvSpPr>
        <p:spPr bwMode="auto">
          <a:xfrm>
            <a:off x="207433" y="-192615"/>
            <a:ext cx="325120" cy="325121"/>
          </a:xfrm>
          <a:prstGeom prst="rect">
            <a:avLst/>
          </a:prstGeom>
          <a:noFill/>
        </p:spPr>
        <p:txBody>
          <a:bodyPr vert="horz" wrap="square" lIns="108848" tIns="54424" rIns="108848" bIns="54424" numCol="1" anchor="t" anchorCtr="0" compatLnSpc="1">
            <a:prstTxWarp prst="textNoShape">
              <a:avLst/>
            </a:prstTxWarp>
          </a:bodyPr>
          <a:lstStyle/>
          <a:p>
            <a:endParaRPr lang="pt-BR" sz="3200" dirty="0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815055" y="2583037"/>
            <a:ext cx="5134903" cy="184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algn="r"/>
            <a:r>
              <a:rPr lang="pt-BR" sz="2800" b="1" u="sng" dirty="0">
                <a:solidFill>
                  <a:prstClr val="white"/>
                </a:solidFill>
                <a:latin typeface="Agency FB" pitchFamily="34" charset="0"/>
              </a:rPr>
              <a:t>Financeira</a:t>
            </a:r>
          </a:p>
          <a:p>
            <a:pPr algn="r"/>
            <a:r>
              <a:rPr lang="pt-BR" sz="2800" b="1" dirty="0">
                <a:latin typeface="Agency FB" pitchFamily="34" charset="0"/>
              </a:rPr>
              <a:t>OTIMIZA E GERA MAIS </a:t>
            </a:r>
            <a:r>
              <a:rPr lang="pt-BR" sz="2800" b="1" dirty="0">
                <a:solidFill>
                  <a:srgbClr val="7030A0"/>
                </a:solidFill>
                <a:latin typeface="Agency FB" pitchFamily="34" charset="0"/>
              </a:rPr>
              <a:t>?</a:t>
            </a:r>
          </a:p>
          <a:p>
            <a:pPr algn="r"/>
            <a:r>
              <a:rPr lang="pt-BR" sz="2800" b="1" dirty="0">
                <a:solidFill>
                  <a:schemeClr val="bg1"/>
                </a:solidFill>
                <a:latin typeface="Agency FB" pitchFamily="34" charset="0"/>
              </a:rPr>
              <a:t>Valor social, ambiental,</a:t>
            </a:r>
          </a:p>
          <a:p>
            <a:pPr algn="r"/>
            <a:r>
              <a:rPr lang="pt-BR" sz="2800" b="1" dirty="0">
                <a:solidFill>
                  <a:schemeClr val="bg1"/>
                </a:solidFill>
                <a:latin typeface="Agency FB" pitchFamily="34" charset="0"/>
              </a:rPr>
              <a:t>cultural, financeiro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766286" y="215152"/>
            <a:ext cx="6720747" cy="129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algn="ctr"/>
            <a:r>
              <a:rPr lang="pt-BR" sz="2000" b="1" u="sng" dirty="0">
                <a:solidFill>
                  <a:prstClr val="white"/>
                </a:solidFill>
                <a:latin typeface="Agency FB" pitchFamily="34" charset="0"/>
              </a:rPr>
              <a:t>Social </a:t>
            </a:r>
          </a:p>
          <a:p>
            <a:pPr algn="ctr"/>
            <a:r>
              <a:rPr lang="pt-BR" sz="2800" b="1" dirty="0">
                <a:latin typeface="Agency FB" pitchFamily="34" charset="0"/>
              </a:rPr>
              <a:t>OTIMIZA E GERA MAIS ?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Agency FB" pitchFamily="34" charset="0"/>
              </a:rPr>
              <a:t>estruturas e gestão do coletivo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910303" y="5097818"/>
            <a:ext cx="6432715" cy="184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algn="ctr" eaLnBrk="0" hangingPunct="0"/>
            <a:r>
              <a:rPr lang="pt-BR" sz="2800" b="1" u="sng" dirty="0">
                <a:solidFill>
                  <a:prstClr val="white"/>
                </a:solidFill>
                <a:latin typeface="Agency FB" pitchFamily="34" charset="0"/>
              </a:rPr>
              <a:t>Cultural</a:t>
            </a:r>
          </a:p>
          <a:p>
            <a:pPr algn="ctr" eaLnBrk="0" hangingPunct="0"/>
            <a:r>
              <a:rPr lang="pt-BR" sz="2800" b="1" dirty="0">
                <a:latin typeface="Agency FB" pitchFamily="34" charset="0"/>
              </a:rPr>
              <a:t>OTIMIZA E GERA MAIS ?</a:t>
            </a:r>
          </a:p>
          <a:p>
            <a:pPr algn="ctr" eaLnBrk="0" hangingPunct="0"/>
            <a:r>
              <a:rPr lang="pt-BR" sz="2800" b="1" dirty="0">
                <a:solidFill>
                  <a:schemeClr val="bg1"/>
                </a:solidFill>
                <a:latin typeface="Agency FB" pitchFamily="34" charset="0"/>
              </a:rPr>
              <a:t>conhecimento,criatividade, experiência, valores</a:t>
            </a:r>
          </a:p>
          <a:p>
            <a:pPr algn="ctr"/>
            <a:endParaRPr lang="pt-BR" sz="2800" b="1" dirty="0">
              <a:solidFill>
                <a:prstClr val="white"/>
              </a:solidFill>
              <a:latin typeface="Agency FB" pitchFamily="34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61364" y="2532484"/>
            <a:ext cx="4416472" cy="188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pt-BR" sz="2800" b="1" u="sng" dirty="0">
                <a:solidFill>
                  <a:prstClr val="white"/>
                </a:solidFill>
                <a:latin typeface="Agency FB" pitchFamily="34" charset="0"/>
              </a:rPr>
              <a:t>Ambiental </a:t>
            </a:r>
          </a:p>
          <a:p>
            <a:r>
              <a:rPr lang="pt-BR" sz="2800" b="1" dirty="0">
                <a:latin typeface="Agency FB" pitchFamily="34" charset="0"/>
              </a:rPr>
              <a:t>OTIMIZA E GERA MAIS ?</a:t>
            </a:r>
          </a:p>
          <a:p>
            <a:r>
              <a:rPr lang="pt-BR" sz="2800" b="1" dirty="0">
                <a:solidFill>
                  <a:schemeClr val="bg1"/>
                </a:solidFill>
                <a:latin typeface="Agency FB" pitchFamily="34" charset="0"/>
              </a:rPr>
              <a:t>Infraestrutura </a:t>
            </a:r>
            <a:r>
              <a:rPr lang="pt-BR" sz="2800" b="1" dirty="0" err="1">
                <a:solidFill>
                  <a:schemeClr val="bg1"/>
                </a:solidFill>
                <a:latin typeface="Agency FB" pitchFamily="34" charset="0"/>
              </a:rPr>
              <a:t>tecno</a:t>
            </a:r>
            <a:r>
              <a:rPr lang="pt-BR" sz="2800" b="1" dirty="0">
                <a:solidFill>
                  <a:schemeClr val="bg1"/>
                </a:solidFill>
                <a:latin typeface="Agency FB" pitchFamily="34" charset="0"/>
              </a:rPr>
              <a:t> natural </a:t>
            </a:r>
          </a:p>
          <a:p>
            <a:pPr algn="ctr" eaLnBrk="0" hangingPunct="0">
              <a:lnSpc>
                <a:spcPct val="110000"/>
              </a:lnSpc>
            </a:pPr>
            <a:endParaRPr lang="pt-BR" sz="28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62774" r="43307" b="25733"/>
          <a:stretch/>
        </p:blipFill>
        <p:spPr>
          <a:xfrm>
            <a:off x="5330545" y="4463808"/>
            <a:ext cx="1608071" cy="624344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3" t="34503" r="56596" b="35547"/>
          <a:stretch/>
        </p:blipFill>
        <p:spPr>
          <a:xfrm>
            <a:off x="4100309" y="2611008"/>
            <a:ext cx="813447" cy="1626999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4842056" y="2496127"/>
            <a:ext cx="2535544" cy="1940289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pt-BR" sz="2800" b="1" dirty="0">
                <a:solidFill>
                  <a:schemeClr val="tx1"/>
                </a:solidFill>
                <a:latin typeface="Agency FB" pitchFamily="34" charset="0"/>
              </a:rPr>
              <a:t>RECURSOS  4D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4" t="27885" r="43017" b="63409"/>
          <a:stretch/>
        </p:blipFill>
        <p:spPr>
          <a:xfrm>
            <a:off x="5410105" y="2005849"/>
            <a:ext cx="1324276" cy="472943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0" t="34154" r="36032" b="33806"/>
          <a:stretch/>
        </p:blipFill>
        <p:spPr>
          <a:xfrm>
            <a:off x="7483983" y="2518943"/>
            <a:ext cx="700027" cy="1740535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4790175" y="2496127"/>
            <a:ext cx="2625099" cy="1940289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latin typeface="Agency FB" pitchFamily="34" charset="0"/>
              </a:rPr>
              <a:t>RESULTADOS 4D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7101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algn="ctr"/>
            <a:endParaRPr lang="pt-BR" sz="1700" dirty="0">
              <a:latin typeface="Agency FB" pitchFamily="34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12518" r="12356"/>
          <a:stretch>
            <a:fillRect/>
          </a:stretch>
        </p:blipFill>
        <p:spPr bwMode="auto">
          <a:xfrm>
            <a:off x="0" y="0"/>
            <a:ext cx="12192000" cy="711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74068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/>
          <p:cNvSpPr txBox="1"/>
          <p:nvPr/>
        </p:nvSpPr>
        <p:spPr>
          <a:xfrm>
            <a:off x="802549" y="106044"/>
            <a:ext cx="10928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Valores 4D para tomada de decisão </a:t>
            </a:r>
          </a:p>
          <a:p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Curadoria Coletiva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604883"/>
              </p:ext>
            </p:extLst>
          </p:nvPr>
        </p:nvGraphicFramePr>
        <p:xfrm>
          <a:off x="1717967" y="1272015"/>
          <a:ext cx="9097300" cy="5239407"/>
        </p:xfrm>
        <a:graphic>
          <a:graphicData uri="http://schemas.openxmlformats.org/drawingml/2006/table">
            <a:tbl>
              <a:tblPr/>
              <a:tblGrid>
                <a:gridCol w="133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4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5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777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Grupo 1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339">
                <a:tc>
                  <a:txBody>
                    <a:bodyPr/>
                    <a:lstStyle/>
                    <a:p>
                      <a:pPr algn="ctr" fontAlgn="ctr"/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Dimensión</a:t>
                      </a:r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Cultural 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Dimensión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  <a:p>
                      <a:pPr algn="ctr" fontAlgn="ctr"/>
                      <a:r>
                        <a:rPr lang="en-US" sz="1900" b="1" i="0" u="none" strike="noStrike" baseline="0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 Social 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Dimensión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  <a:p>
                      <a:pPr algn="ctr" fontAlgn="ctr"/>
                      <a:r>
                        <a:rPr lang="en-US" sz="1900" b="1" i="0" u="none" strike="noStrike" baseline="0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ambiental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Dimensión</a:t>
                      </a:r>
                      <a:r>
                        <a:rPr lang="en-US" sz="1900" b="1" i="0" u="none" strike="noStrike" baseline="0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900" b="1" i="0" u="none" strike="noStrike" baseline="0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Financiera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Promedio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22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Tema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Utilización</a:t>
                      </a:r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 de </a:t>
                      </a:r>
                      <a:r>
                        <a:rPr lang="pt-BR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Lenguaje</a:t>
                      </a:r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, </a:t>
                      </a:r>
                      <a:r>
                        <a:rPr lang="pt-BR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atuación</a:t>
                      </a:r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, </a:t>
                      </a:r>
                      <a:r>
                        <a:rPr lang="pt-BR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encenación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Afinidad</a:t>
                      </a:r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 Valores  </a:t>
                      </a:r>
                      <a:r>
                        <a:rPr lang="pt-BR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Proyecto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Versatilidad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 err="1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Viabilidad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latin typeface="Agency FB" panose="020B0503020202020204" pitchFamily="34" charset="0"/>
                      </a:endParaRP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1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4,80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4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7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4,95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2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9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6,05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7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7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5,30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6,35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4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7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6,05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7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7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6,90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2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7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6,15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7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9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6,75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4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8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latin typeface="Agency FB" panose="020B0503020202020204" pitchFamily="34" charset="0"/>
                        </a:rPr>
                        <a:t>7,60</a:t>
                      </a:r>
                    </a:p>
                  </a:txBody>
                  <a:tcPr marL="8404" marR="8404" marT="63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4" name="image00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5366" y="163647"/>
            <a:ext cx="3470563" cy="9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645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9624410" y="-3387757"/>
            <a:ext cx="8234755" cy="4454061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eaLnBrk="0" hangingPunct="0"/>
            <a:br>
              <a:rPr lang="en-US" sz="36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en-US" sz="36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3200" dirty="0">
                <a:solidFill>
                  <a:schemeClr val="bg1"/>
                </a:solidFill>
                <a:latin typeface="Agency FB" pitchFamily="34" charset="0"/>
                <a:sym typeface="Calibri"/>
              </a:rPr>
            </a:br>
            <a:br>
              <a:rPr lang="pt-BR" sz="4000" u="sng" dirty="0">
                <a:solidFill>
                  <a:schemeClr val="bg1"/>
                </a:solidFill>
              </a:rPr>
            </a:br>
            <a:br>
              <a:rPr lang="pt-BR" sz="1100" u="sng" dirty="0">
                <a:solidFill>
                  <a:schemeClr val="bg1"/>
                </a:solidFill>
              </a:rPr>
            </a:br>
            <a:endParaRPr lang="pt-BR"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0" name="AutoShape 2" descr="Resultado de imagem para logo airbnb"/>
          <p:cNvSpPr>
            <a:spLocks noChangeAspect="1" noChangeArrowheads="1"/>
          </p:cNvSpPr>
          <p:nvPr/>
        </p:nvSpPr>
        <p:spPr bwMode="auto">
          <a:xfrm>
            <a:off x="1679575" y="-192615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85801" y="370949"/>
            <a:ext cx="1080135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-342891" algn="ctr">
              <a:spcAft>
                <a:spcPts val="2400"/>
              </a:spcAft>
            </a:pPr>
            <a:r>
              <a:rPr lang="pt-BR" sz="4400" b="1" dirty="0">
                <a:solidFill>
                  <a:schemeClr val="bg1"/>
                </a:solidFill>
                <a:latin typeface="Agency FB" pitchFamily="34" charset="0"/>
              </a:rPr>
              <a:t>DOMINGO : 30% VENDO 2 HORAS DE TV OU SIMILAR</a:t>
            </a:r>
            <a:br>
              <a:rPr lang="pt-BR" sz="6000" b="1" dirty="0">
                <a:solidFill>
                  <a:schemeClr val="bg1"/>
                </a:solidFill>
                <a:latin typeface="Agency FB" pitchFamily="34" charset="0"/>
              </a:rPr>
            </a:br>
            <a:r>
              <a:rPr lang="pt-BR" sz="6000" b="1" dirty="0">
                <a:solidFill>
                  <a:srgbClr val="CC0099"/>
                </a:solidFill>
                <a:latin typeface="Agency FB" pitchFamily="34" charset="0"/>
              </a:rPr>
              <a:t> </a:t>
            </a:r>
            <a:r>
              <a:rPr lang="pt-BR" sz="4800" b="1" dirty="0">
                <a:solidFill>
                  <a:srgbClr val="CC0099"/>
                </a:solidFill>
                <a:latin typeface="Agency FB" pitchFamily="34" charset="0"/>
              </a:rPr>
              <a:t>67 milhões de horas</a:t>
            </a:r>
            <a:endParaRPr lang="pt-BR" sz="4800" dirty="0">
              <a:solidFill>
                <a:srgbClr val="CC0099"/>
              </a:solidFill>
              <a:latin typeface="Agency FB" pitchFamily="34" charset="0"/>
            </a:endParaRPr>
          </a:p>
          <a:p>
            <a:pPr indent="-342891" algn="ctr">
              <a:spcAft>
                <a:spcPts val="2400"/>
              </a:spcAft>
            </a:pPr>
            <a:r>
              <a:rPr lang="pt-BR" sz="4800" dirty="0">
                <a:solidFill>
                  <a:schemeClr val="bg1"/>
                </a:solidFill>
                <a:latin typeface="Agency FB" pitchFamily="34" charset="0"/>
              </a:rPr>
              <a:t>= 67% da </a:t>
            </a:r>
            <a:r>
              <a:rPr lang="pt-BR" sz="4800" dirty="0" err="1">
                <a:solidFill>
                  <a:schemeClr val="bg1"/>
                </a:solidFill>
                <a:latin typeface="Agency FB" pitchFamily="34" charset="0"/>
              </a:rPr>
              <a:t>Wikipedia</a:t>
            </a:r>
            <a:r>
              <a:rPr lang="pt-BR" sz="4800" dirty="0">
                <a:solidFill>
                  <a:schemeClr val="bg1"/>
                </a:solidFill>
                <a:latin typeface="Agency FB" pitchFamily="34" charset="0"/>
              </a:rPr>
              <a:t> em um dia </a:t>
            </a:r>
          </a:p>
          <a:p>
            <a:pPr indent="-342891" algn="ctr">
              <a:spcAft>
                <a:spcPts val="2400"/>
              </a:spcAft>
            </a:pPr>
            <a:r>
              <a:rPr lang="pt-BR" sz="4800" b="1" dirty="0">
                <a:solidFill>
                  <a:schemeClr val="bg1"/>
                </a:solidFill>
                <a:latin typeface="Agency FB" pitchFamily="34" charset="0"/>
              </a:rPr>
              <a:t>83.750 anos letivos</a:t>
            </a:r>
          </a:p>
          <a:p>
            <a:pPr indent="-342891" algn="ctr">
              <a:spcAft>
                <a:spcPts val="2400"/>
              </a:spcAft>
            </a:pPr>
            <a:r>
              <a:rPr lang="pt-BR" sz="4800" b="1" dirty="0">
                <a:solidFill>
                  <a:schemeClr val="bg1"/>
                </a:solidFill>
                <a:latin typeface="Agency FB" pitchFamily="34" charset="0"/>
              </a:rPr>
              <a:t>no ano: 4,5 milhões de anos letivos</a:t>
            </a:r>
          </a:p>
          <a:p>
            <a:pPr indent="-342891" algn="ctr">
              <a:spcAft>
                <a:spcPts val="2400"/>
              </a:spcAft>
            </a:pPr>
            <a:r>
              <a:rPr lang="pt-BR" sz="4800" b="1" dirty="0">
                <a:solidFill>
                  <a:srgbClr val="CC0099"/>
                </a:solidFill>
                <a:latin typeface="Agency FB" pitchFamily="34" charset="0"/>
              </a:rPr>
              <a:t>COMO INVESTIMOS NOSSO TEMPO E TALENTO ?</a:t>
            </a:r>
          </a:p>
        </p:txBody>
      </p:sp>
    </p:spTree>
    <p:extLst>
      <p:ext uri="{BB962C8B-B14F-4D97-AF65-F5344CB8AC3E}">
        <p14:creationId xmlns:p14="http://schemas.microsoft.com/office/powerpoint/2010/main" val="21991197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5286375" y="420861"/>
            <a:ext cx="6350143" cy="5509198"/>
          </a:xfrm>
          <a:prstGeom prst="rect">
            <a:avLst/>
          </a:prstGeom>
          <a:solidFill>
            <a:srgbClr val="333399">
              <a:alpha val="50196"/>
            </a:srgbClr>
          </a:solidFill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COMO ? 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Circular excedentes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Fluxo de recursos das 4D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Métricas nas 4D para decisão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Muitas moedas  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Tempo como valor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endParaRPr lang="pt-BR" sz="3200" b="1" dirty="0">
              <a:solidFill>
                <a:prstClr val="white"/>
              </a:solidFill>
              <a:latin typeface="Agency FB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252785" y="2826327"/>
            <a:ext cx="4166815" cy="3921685"/>
            <a:chOff x="4973782" y="2660073"/>
            <a:chExt cx="3936895" cy="3751818"/>
          </a:xfrm>
        </p:grpSpPr>
        <p:pic>
          <p:nvPicPr>
            <p:cNvPr id="38" name="Imagem 3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782" y="2660073"/>
              <a:ext cx="3936895" cy="3751818"/>
            </a:xfrm>
            <a:prstGeom prst="rect">
              <a:avLst/>
            </a:prstGeom>
          </p:spPr>
        </p:pic>
        <p:sp>
          <p:nvSpPr>
            <p:cNvPr id="23" name="Semicírculo 22"/>
            <p:cNvSpPr/>
            <p:nvPr/>
          </p:nvSpPr>
          <p:spPr>
            <a:xfrm rot="10800000">
              <a:off x="5221924" y="3847375"/>
              <a:ext cx="3163209" cy="2234769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2B1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9" y="414907"/>
            <a:ext cx="2815264" cy="26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8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" y="-101264"/>
            <a:ext cx="12192000" cy="698727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3923018" y="1053603"/>
            <a:ext cx="2203741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>
              <a:spcAft>
                <a:spcPts val="1200"/>
              </a:spcAft>
            </a:pPr>
            <a:endParaRPr lang="pt-BR" sz="2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0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5329238" y="414907"/>
            <a:ext cx="6350143" cy="47859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600" b="1" dirty="0">
                <a:solidFill>
                  <a:srgbClr val="6699FF"/>
                </a:solidFill>
                <a:latin typeface="Agency FB" pitchFamily="34" charset="0"/>
              </a:rPr>
              <a:t>COMO ? 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srgbClr val="6699FF"/>
                </a:solidFill>
                <a:latin typeface="Agency FB" pitchFamily="34" charset="0"/>
              </a:rPr>
              <a:t>Métricas para atribuir valor 4D 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srgbClr val="6699FF"/>
                </a:solidFill>
                <a:latin typeface="Agency FB" pitchFamily="34" charset="0"/>
              </a:rPr>
              <a:t>Métricas simples e comparáveis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srgbClr val="6699FF"/>
                </a:solidFill>
                <a:latin typeface="Agency FB" pitchFamily="34" charset="0"/>
              </a:rPr>
              <a:t>Inovadores X Resultados de venda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srgbClr val="6699FF"/>
                </a:solidFill>
                <a:latin typeface="Agency FB" pitchFamily="34" charset="0"/>
              </a:rPr>
              <a:t>Computar tempo: reverso da moeda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endParaRPr lang="pt-BR" sz="3200" b="1" dirty="0">
              <a:solidFill>
                <a:prstClr val="white"/>
              </a:solidFill>
              <a:latin typeface="Agency FB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252785" y="2826327"/>
            <a:ext cx="4166815" cy="3921685"/>
            <a:chOff x="4973782" y="2660073"/>
            <a:chExt cx="3936895" cy="3751818"/>
          </a:xfrm>
        </p:grpSpPr>
        <p:pic>
          <p:nvPicPr>
            <p:cNvPr id="38" name="Imagem 3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782" y="2660073"/>
              <a:ext cx="3936895" cy="3751818"/>
            </a:xfrm>
            <a:prstGeom prst="rect">
              <a:avLst/>
            </a:prstGeom>
          </p:spPr>
        </p:pic>
        <p:sp>
          <p:nvSpPr>
            <p:cNvPr id="23" name="Semicírculo 22"/>
            <p:cNvSpPr/>
            <p:nvPr/>
          </p:nvSpPr>
          <p:spPr>
            <a:xfrm rot="10800000">
              <a:off x="5221924" y="3847375"/>
              <a:ext cx="3163209" cy="2234769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2B1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9" y="414907"/>
            <a:ext cx="2815264" cy="261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0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9" y="2593195"/>
            <a:ext cx="952787" cy="8917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54" y="2061115"/>
            <a:ext cx="2182493" cy="202291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91" y="2195588"/>
            <a:ext cx="1286028" cy="14127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37" y="3484976"/>
            <a:ext cx="2435943" cy="134235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912">
            <a:off x="1773847" y="3981499"/>
            <a:ext cx="2125499" cy="5364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7" y="1578601"/>
            <a:ext cx="1454995" cy="282550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51" y="1759140"/>
            <a:ext cx="590044" cy="241381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36" y="996955"/>
            <a:ext cx="2924071" cy="13423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66" y="1253278"/>
            <a:ext cx="2366881" cy="54310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71" y="1644480"/>
            <a:ext cx="1318883" cy="30273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46" y="1881715"/>
            <a:ext cx="596749" cy="234676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3" y="334600"/>
            <a:ext cx="5585303" cy="513472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641">
            <a:off x="2583499" y="4899595"/>
            <a:ext cx="980948" cy="37548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19" y="447135"/>
            <a:ext cx="1257867" cy="455273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6633043" y="437980"/>
            <a:ext cx="4637313" cy="6093974"/>
          </a:xfrm>
          <a:prstGeom prst="rect">
            <a:avLst/>
          </a:prstGeom>
        </p:spPr>
        <p:txBody>
          <a:bodyPr wrap="square" lIns="91420" tIns="45719" rIns="91420" bIns="4571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EXPONENCIAL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COMO ?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D60093"/>
                </a:solidFill>
                <a:latin typeface="Agency FB" pitchFamily="34" charset="0"/>
              </a:rPr>
              <a:t>COMUNIDADE</a:t>
            </a:r>
            <a:endParaRPr lang="en-US" sz="4400" b="1" dirty="0">
              <a:solidFill>
                <a:srgbClr val="D60093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D60093"/>
                </a:solidFill>
                <a:latin typeface="Agency FB" pitchFamily="34" charset="0"/>
              </a:rPr>
              <a:t>CONVERGIR</a:t>
            </a:r>
            <a:r>
              <a:rPr lang="en-US" sz="4400" b="1" dirty="0">
                <a:solidFill>
                  <a:srgbClr val="D60093"/>
                </a:solidFill>
                <a:latin typeface="Agency FB" pitchFamily="34" charset="0"/>
              </a:rPr>
              <a:t> </a:t>
            </a:r>
          </a:p>
          <a:p>
            <a:pPr marL="0"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TORNAR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ACESSÍVEL</a:t>
            </a:r>
            <a:endParaRPr lang="en-US" sz="3200" b="1" dirty="0">
              <a:solidFill>
                <a:schemeClr val="bg1"/>
              </a:solidFill>
              <a:latin typeface="Agency FB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O 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DISPONÍVEL</a:t>
            </a:r>
            <a:endParaRPr lang="en-US" sz="32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D60093"/>
                </a:solidFill>
                <a:latin typeface="Agency FB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pt-BR" sz="3200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01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algn="ctr"/>
            <a:endParaRPr lang="pt-BR" sz="1700" dirty="0">
              <a:latin typeface="Agency F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809" t="5040" r="26291" b="4241"/>
          <a:stretch>
            <a:fillRect/>
          </a:stretch>
        </p:blipFill>
        <p:spPr bwMode="auto">
          <a:xfrm>
            <a:off x="335360" y="0"/>
            <a:ext cx="1144426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391477" y="6444049"/>
            <a:ext cx="6672064" cy="316568"/>
          </a:xfrm>
          <a:prstGeom prst="rect">
            <a:avLst/>
          </a:prstGeom>
        </p:spPr>
        <p:txBody>
          <a:bodyPr wrap="square" lIns="54425" tIns="27213" rIns="54425" bIns="27213">
            <a:spAutoFit/>
          </a:bodyPr>
          <a:lstStyle/>
          <a:p>
            <a:r>
              <a:rPr lang="pt-BR" sz="1700" dirty="0">
                <a:solidFill>
                  <a:schemeClr val="bg1"/>
                </a:solidFill>
              </a:rPr>
              <a:t>https://mlh.io/seasons/s2016/events</a:t>
            </a:r>
          </a:p>
        </p:txBody>
      </p:sp>
    </p:spTree>
    <p:extLst>
      <p:ext uri="{BB962C8B-B14F-4D97-AF65-F5344CB8AC3E}">
        <p14:creationId xmlns:p14="http://schemas.microsoft.com/office/powerpoint/2010/main" val="2133602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 na ação as coiasas se ajustam - Synchronisation[2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79240" y="411681"/>
            <a:ext cx="7983325" cy="59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9" y="2593195"/>
            <a:ext cx="952787" cy="8917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54" y="2061115"/>
            <a:ext cx="2182493" cy="202291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91" y="2195588"/>
            <a:ext cx="1286028" cy="14127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37" y="3484976"/>
            <a:ext cx="2435943" cy="134235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912">
            <a:off x="1773847" y="3981499"/>
            <a:ext cx="2125499" cy="5364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7" y="1578601"/>
            <a:ext cx="1454995" cy="282550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51" y="1759140"/>
            <a:ext cx="590044" cy="241381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36" y="996955"/>
            <a:ext cx="2924071" cy="13423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66" y="1253278"/>
            <a:ext cx="2366881" cy="54310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71" y="1644480"/>
            <a:ext cx="1318883" cy="30273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46" y="1881715"/>
            <a:ext cx="596749" cy="234676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3" y="334600"/>
            <a:ext cx="5585303" cy="513472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641">
            <a:off x="2583499" y="4899595"/>
            <a:ext cx="980948" cy="37548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19" y="447135"/>
            <a:ext cx="1257867" cy="45527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7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15" t="76444" r="83032" b="5708"/>
          <a:stretch/>
        </p:blipFill>
        <p:spPr>
          <a:xfrm>
            <a:off x="593131" y="3761274"/>
            <a:ext cx="1625600" cy="151682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0" y="1517412"/>
            <a:ext cx="3043993" cy="305275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41" y="-1863166"/>
            <a:ext cx="1832396" cy="1837671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725" b="86940"/>
          <a:stretch/>
        </p:blipFill>
        <p:spPr>
          <a:xfrm>
            <a:off x="733613" y="1038127"/>
            <a:ext cx="1124947" cy="110991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40" b="84646"/>
          <a:stretch/>
        </p:blipFill>
        <p:spPr>
          <a:xfrm>
            <a:off x="3996831" y="876215"/>
            <a:ext cx="1530436" cy="1304835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7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05" t="86249" r="-126" b="-1767"/>
          <a:stretch/>
        </p:blipFill>
        <p:spPr>
          <a:xfrm>
            <a:off x="4238912" y="4197081"/>
            <a:ext cx="1268693" cy="133215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7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15" t="76444" r="83032" b="5708"/>
          <a:stretch/>
        </p:blipFill>
        <p:spPr>
          <a:xfrm>
            <a:off x="1218613" y="3721260"/>
            <a:ext cx="985249" cy="91932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725" b="86940"/>
          <a:stretch/>
        </p:blipFill>
        <p:spPr>
          <a:xfrm>
            <a:off x="1316876" y="1419069"/>
            <a:ext cx="681811" cy="672699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40" b="84646"/>
          <a:stretch/>
        </p:blipFill>
        <p:spPr>
          <a:xfrm>
            <a:off x="3891910" y="1371638"/>
            <a:ext cx="927572" cy="790859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7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05" t="86249" r="-126" b="-1767"/>
          <a:stretch/>
        </p:blipFill>
        <p:spPr>
          <a:xfrm>
            <a:off x="3758177" y="4097567"/>
            <a:ext cx="761215" cy="799307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306348" y="334600"/>
            <a:ext cx="5556873" cy="6232473"/>
          </a:xfrm>
          <a:prstGeom prst="rect">
            <a:avLst/>
          </a:prstGeom>
          <a:solidFill>
            <a:srgbClr val="7030A0">
              <a:alpha val="50196"/>
            </a:srgbClr>
          </a:solidFill>
        </p:spPr>
        <p:txBody>
          <a:bodyPr wrap="square" lIns="91439" tIns="45719" rIns="91439" bIns="45719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pt-BR" sz="3600" b="1" dirty="0">
                <a:solidFill>
                  <a:schemeClr val="bg1"/>
                </a:solidFill>
                <a:latin typeface="Agency FB" pitchFamily="34" charset="0"/>
              </a:rPr>
              <a:t>COMO ? 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Convergência= 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tecnologia + colaboração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Comunicar 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Fortalecer Comunidade</a:t>
            </a: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Gestão para o Século </a:t>
            </a:r>
            <a:r>
              <a:rPr lang="pt-BR" sz="3200" b="1" dirty="0" err="1">
                <a:solidFill>
                  <a:prstClr val="white"/>
                </a:solidFill>
                <a:latin typeface="Agency FB" pitchFamily="34" charset="0"/>
              </a:rPr>
              <a:t>XXI</a:t>
            </a:r>
            <a:endParaRPr lang="pt-BR" sz="3200" b="1" dirty="0">
              <a:solidFill>
                <a:prstClr val="white"/>
              </a:solidFill>
              <a:latin typeface="Agency FB" pitchFamily="34" charset="0"/>
            </a:endParaRPr>
          </a:p>
          <a:p>
            <a:pPr lvl="0" algn="ctr">
              <a:spcAft>
                <a:spcPts val="1800"/>
              </a:spcAft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Leitura de Rede</a:t>
            </a: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endParaRPr lang="pt-BR" sz="3200" b="1" dirty="0">
              <a:solidFill>
                <a:prstClr val="white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9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metamute.org/sites/www.metamute.org/files/styles/three-col/public/field/image/399%3A100%3Aimage.jpeg?itok=tHd4ueb1"/>
          <p:cNvPicPr>
            <a:picLocks noChangeAspect="1" noChangeArrowheads="1"/>
          </p:cNvPicPr>
          <p:nvPr/>
        </p:nvPicPr>
        <p:blipFill rotWithShape="1">
          <a:blip r:embed="rId2" cstate="print">
            <a:lum contrast="40000"/>
          </a:blip>
          <a:srcRect l="34345" t="-3469" r="30355" b="3469"/>
          <a:stretch/>
        </p:blipFill>
        <p:spPr bwMode="auto">
          <a:xfrm>
            <a:off x="6479340" y="3705743"/>
            <a:ext cx="1917393" cy="2027897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4535211" y="5733628"/>
            <a:ext cx="1468583" cy="830995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MONARQUIA</a:t>
            </a:r>
          </a:p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ESCRAVOS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849616" y="5790868"/>
            <a:ext cx="1468583" cy="830995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REPÚBLICA</a:t>
            </a:r>
          </a:p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INDÚSTRIA</a:t>
            </a:r>
          </a:p>
        </p:txBody>
      </p:sp>
      <p:sp>
        <p:nvSpPr>
          <p:cNvPr id="6" name="Seta em Forma de U 5"/>
          <p:cNvSpPr/>
          <p:nvPr/>
        </p:nvSpPr>
        <p:spPr>
          <a:xfrm>
            <a:off x="5185287" y="3069597"/>
            <a:ext cx="2157371" cy="536687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 descr="http://i2.wp.com/farmwars.info/wp-content/uploads/2014/01/flat-world-11937-1024x6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r="12286"/>
          <a:stretch/>
        </p:blipFill>
        <p:spPr bwMode="auto">
          <a:xfrm>
            <a:off x="312836" y="529403"/>
            <a:ext cx="4039305" cy="278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2735" y="293096"/>
            <a:ext cx="4489267" cy="309626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381032" y="1004552"/>
            <a:ext cx="1468583" cy="1277271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dirty="0">
                <a:solidFill>
                  <a:srgbClr val="FF0066"/>
                </a:solidFill>
                <a:latin typeface="Agency FB" panose="020B0503020202020204" pitchFamily="34" charset="0"/>
              </a:rPr>
              <a:t>LENTES</a:t>
            </a:r>
          </a:p>
          <a:p>
            <a:pPr algn="ctr">
              <a:spcAft>
                <a:spcPts val="600"/>
              </a:spcAft>
            </a:pPr>
            <a:r>
              <a:rPr lang="pt-BR" sz="2400" dirty="0">
                <a:solidFill>
                  <a:srgbClr val="FF0066"/>
                </a:solidFill>
                <a:latin typeface="Agency FB" panose="020B0503020202020204" pitchFamily="34" charset="0"/>
              </a:rPr>
              <a:t>BÚSSOLA MAPA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339484" y="3569018"/>
            <a:ext cx="1755408" cy="461663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MUNDO PLANO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416188" y="3569020"/>
            <a:ext cx="2147471" cy="461663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MUNDO REDONDO</a:t>
            </a:r>
          </a:p>
        </p:txBody>
      </p:sp>
      <p:pic>
        <p:nvPicPr>
          <p:cNvPr id="15" name="Picture 2" descr="http://www.metamute.org/sites/www.metamute.org/files/styles/three-col/public/field/image/399%3A100%3Aimage.jpeg?itok=tHd4ueb1"/>
          <p:cNvPicPr>
            <a:picLocks noChangeAspect="1" noChangeArrowheads="1"/>
          </p:cNvPicPr>
          <p:nvPr/>
        </p:nvPicPr>
        <p:blipFill rotWithShape="1">
          <a:blip r:embed="rId2" cstate="print">
            <a:lum contrast="40000"/>
          </a:blip>
          <a:srcRect r="64478"/>
          <a:stretch/>
        </p:blipFill>
        <p:spPr bwMode="auto">
          <a:xfrm>
            <a:off x="4220531" y="3762983"/>
            <a:ext cx="1929515" cy="2027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3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12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/>
          <p:cNvSpPr/>
          <p:nvPr/>
        </p:nvSpPr>
        <p:spPr>
          <a:xfrm>
            <a:off x="7087091" y="2590499"/>
            <a:ext cx="4828673" cy="3785650"/>
          </a:xfrm>
          <a:prstGeom prst="rect">
            <a:avLst/>
          </a:prstGeom>
          <a:noFill/>
        </p:spPr>
        <p:txBody>
          <a:bodyPr wrap="square" lIns="91420" tIns="45719" rIns="91420" bIns="45719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sz="3200" b="1" dirty="0">
                <a:solidFill>
                  <a:srgbClr val="FF0066"/>
                </a:solidFill>
                <a:latin typeface="Agency FB" pitchFamily="34" charset="0"/>
              </a:rPr>
              <a:t>COMO ?</a:t>
            </a:r>
          </a:p>
          <a:p>
            <a:pPr marL="0"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formação</a:t>
            </a:r>
            <a:endParaRPr lang="en-US" sz="3200" b="1" dirty="0">
              <a:solidFill>
                <a:schemeClr val="bg1"/>
              </a:solidFill>
              <a:latin typeface="Agency FB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assessoria</a:t>
            </a:r>
            <a:endParaRPr lang="en-US" sz="3200" b="1" dirty="0">
              <a:solidFill>
                <a:schemeClr val="bg1"/>
              </a:solidFill>
              <a:latin typeface="Agency FB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prototipação</a:t>
            </a:r>
            <a:endParaRPr lang="en-US" sz="3200" b="1" dirty="0">
              <a:solidFill>
                <a:schemeClr val="bg1"/>
              </a:solidFill>
              <a:latin typeface="Agency FB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comunidade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recíproca</a:t>
            </a:r>
            <a:endParaRPr lang="en-US" sz="32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5BB3F8-353A-4FF2-9875-18351A265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119271"/>
            <a:ext cx="5406887" cy="625687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0BDD2C3-867A-4079-956E-201BC23B1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6425" y="251633"/>
            <a:ext cx="2149470" cy="22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4466262" y="1647451"/>
            <a:ext cx="165280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endParaRPr lang="pt-BR" sz="15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>
              <a:spcAft>
                <a:spcPts val="900"/>
              </a:spcAft>
            </a:pPr>
            <a:endParaRPr lang="pt-BR" sz="15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142152" y="466969"/>
            <a:ext cx="6126495" cy="5729999"/>
            <a:chOff x="722390" y="1886008"/>
            <a:chExt cx="4576319" cy="4491572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390" y="1886008"/>
              <a:ext cx="4576319" cy="4491572"/>
            </a:xfrm>
            <a:prstGeom prst="rect">
              <a:avLst/>
            </a:prstGeom>
          </p:spPr>
        </p:pic>
        <p:sp>
          <p:nvSpPr>
            <p:cNvPr id="4" name="CaixaDeTexto 3"/>
            <p:cNvSpPr txBox="1"/>
            <p:nvPr/>
          </p:nvSpPr>
          <p:spPr>
            <a:xfrm>
              <a:off x="2596014" y="4544843"/>
              <a:ext cx="739034" cy="265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FORMAÇÃO 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3453724" y="4178438"/>
              <a:ext cx="766575" cy="265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PALESTRAS 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3476319" y="3199082"/>
              <a:ext cx="800102" cy="265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WORKSHOPS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2292656" y="2572530"/>
              <a:ext cx="827642" cy="265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ASSESSORIA 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1302186" y="3560367"/>
              <a:ext cx="1147062" cy="45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JORNADAS DE PROTOTIPAÇÃO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2041442" y="5311682"/>
              <a:ext cx="1834474" cy="265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COMUNIDADE RECÍPROCA </a:t>
              </a:r>
            </a:p>
          </p:txBody>
        </p:sp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3366" y="3705774"/>
              <a:ext cx="587730" cy="510586"/>
            </a:xfrm>
            <a:prstGeom prst="rect">
              <a:avLst/>
            </a:prstGeom>
          </p:spPr>
        </p:pic>
      </p:grpSp>
      <p:sp>
        <p:nvSpPr>
          <p:cNvPr id="7" name="Retângulo 6"/>
          <p:cNvSpPr/>
          <p:nvPr/>
        </p:nvSpPr>
        <p:spPr>
          <a:xfrm>
            <a:off x="6370375" y="231266"/>
            <a:ext cx="571989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pt-BR" sz="4000" dirty="0">
                <a:solidFill>
                  <a:schemeClr val="bg1"/>
                </a:solidFill>
                <a:highlight>
                  <a:srgbClr val="8238BA"/>
                </a:highlight>
                <a:latin typeface="Agency FB"/>
                <a:sym typeface="Teko"/>
              </a:rPr>
              <a:t>O que podemos fazer por você. </a:t>
            </a:r>
          </a:p>
          <a:p>
            <a:pPr>
              <a:buSzPct val="25000"/>
            </a:pPr>
            <a:endParaRPr lang="pt-BR" sz="4000" dirty="0">
              <a:solidFill>
                <a:schemeClr val="bg1"/>
              </a:solidFill>
              <a:highlight>
                <a:srgbClr val="8238BA"/>
              </a:highlight>
              <a:latin typeface="Agency FB"/>
              <a:sym typeface="Teko"/>
            </a:endParaRPr>
          </a:p>
          <a:p>
            <a:pPr>
              <a:spcAft>
                <a:spcPts val="600"/>
              </a:spcAft>
              <a:buSzPct val="25000"/>
            </a:pPr>
            <a:endParaRPr lang="en-US" sz="3600" b="1" dirty="0">
              <a:solidFill>
                <a:srgbClr val="FFFFFF"/>
              </a:solidFill>
              <a:highlight>
                <a:srgbClr val="8238BA"/>
              </a:highlight>
              <a:latin typeface="Agency FB"/>
              <a:ea typeface="Teko"/>
              <a:cs typeface="Agency FB"/>
              <a:sym typeface="Teko"/>
            </a:endParaRPr>
          </a:p>
        </p:txBody>
      </p:sp>
      <p:sp>
        <p:nvSpPr>
          <p:cNvPr id="23" name="Shape 82"/>
          <p:cNvSpPr txBox="1"/>
          <p:nvPr/>
        </p:nvSpPr>
        <p:spPr>
          <a:xfrm>
            <a:off x="6428026" y="1857582"/>
            <a:ext cx="5209791" cy="2625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Aft>
                <a:spcPts val="1800"/>
              </a:spcAft>
              <a:buSzPct val="25000"/>
            </a:pPr>
            <a:r>
              <a:rPr lang="pt-BR" sz="2800" dirty="0">
                <a:solidFill>
                  <a:schemeClr val="bg1"/>
                </a:solidFill>
                <a:latin typeface="Agency FB"/>
                <a:ea typeface="Teko"/>
                <a:cs typeface="Agency FB"/>
                <a:sym typeface="Teko"/>
              </a:rPr>
              <a:t>Quais as competências para o século XXI? </a:t>
            </a:r>
          </a:p>
          <a:p>
            <a:pPr>
              <a:spcAft>
                <a:spcPts val="1800"/>
              </a:spcAft>
              <a:buSzPct val="25000"/>
            </a:pPr>
            <a:r>
              <a:rPr lang="pt-BR" sz="2800" dirty="0">
                <a:solidFill>
                  <a:schemeClr val="lt1"/>
                </a:solidFill>
                <a:latin typeface="Agency FB"/>
                <a:ea typeface="Teko"/>
                <a:cs typeface="Agency FB"/>
                <a:sym typeface="Teko"/>
              </a:rPr>
              <a:t>Como trazer o futuro para o agora?</a:t>
            </a:r>
          </a:p>
          <a:p>
            <a:pPr>
              <a:spcAft>
                <a:spcPts val="1800"/>
              </a:spcAft>
              <a:buSzPct val="25000"/>
            </a:pPr>
            <a:r>
              <a:rPr lang="pt-BR" sz="2800" dirty="0">
                <a:solidFill>
                  <a:schemeClr val="lt1"/>
                </a:solidFill>
                <a:latin typeface="Agency FB"/>
                <a:ea typeface="Teko"/>
                <a:cs typeface="Agency FB"/>
                <a:sym typeface="Teko"/>
              </a:rPr>
              <a:t>Como aproveitar as novas economias para sermos efetivamente sustentáveis ?</a:t>
            </a:r>
          </a:p>
          <a:p>
            <a:pPr>
              <a:spcAft>
                <a:spcPts val="1200"/>
              </a:spcAft>
              <a:buSzPct val="25000"/>
            </a:pPr>
            <a:endParaRPr lang="pt-BR" sz="3200" dirty="0">
              <a:solidFill>
                <a:schemeClr val="lt1"/>
              </a:solidFill>
              <a:latin typeface="Agency FB"/>
              <a:ea typeface="Teko"/>
              <a:cs typeface="Agency FB"/>
              <a:sym typeface="Teko"/>
            </a:endParaRPr>
          </a:p>
          <a:p>
            <a:pPr>
              <a:spcAft>
                <a:spcPts val="1200"/>
              </a:spcAft>
              <a:buSzPct val="25000"/>
            </a:pPr>
            <a:r>
              <a:rPr lang="pt-BR" sz="3200" dirty="0">
                <a:solidFill>
                  <a:schemeClr val="lt1"/>
                </a:solidFill>
                <a:latin typeface="Agency FB"/>
                <a:ea typeface="Teko"/>
                <a:cs typeface="Agency FB"/>
                <a:sym typeface="Teko"/>
              </a:rPr>
              <a:t> </a:t>
            </a:r>
          </a:p>
          <a:p>
            <a:pPr>
              <a:spcAft>
                <a:spcPts val="1200"/>
              </a:spcAft>
              <a:buSzPct val="25000"/>
            </a:pPr>
            <a:endParaRPr lang="pt-BR" sz="3200" dirty="0">
              <a:solidFill>
                <a:schemeClr val="bg1"/>
              </a:solidFill>
              <a:latin typeface="Agency FB"/>
              <a:ea typeface="Teko"/>
              <a:cs typeface="Agency FB"/>
              <a:sym typeface="Teko"/>
            </a:endParaRPr>
          </a:p>
        </p:txBody>
      </p:sp>
    </p:spTree>
    <p:extLst>
      <p:ext uri="{BB962C8B-B14F-4D97-AF65-F5344CB8AC3E}">
        <p14:creationId xmlns:p14="http://schemas.microsoft.com/office/powerpoint/2010/main" val="39027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45" y="31026"/>
            <a:ext cx="12192000" cy="6858000"/>
          </a:xfrm>
          <a:prstGeom prst="rect">
            <a:avLst/>
          </a:prstGeom>
        </p:spPr>
      </p:pic>
      <p:sp>
        <p:nvSpPr>
          <p:cNvPr id="5" name="Shape 134"/>
          <p:cNvSpPr txBox="1"/>
          <p:nvPr/>
        </p:nvSpPr>
        <p:spPr>
          <a:xfrm>
            <a:off x="116938" y="277298"/>
            <a:ext cx="4906917" cy="6763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Agency FB"/>
                <a:cs typeface="Agency FB"/>
              </a:rPr>
              <a:t>ALGUNS DOS </a:t>
            </a:r>
            <a:r>
              <a:rPr lang="en-US" sz="3200" b="1" dirty="0" err="1">
                <a:solidFill>
                  <a:schemeClr val="bg1"/>
                </a:solidFill>
                <a:latin typeface="Agency FB"/>
                <a:cs typeface="Agency FB"/>
              </a:rPr>
              <a:t>NOSSOS</a:t>
            </a:r>
            <a:r>
              <a:rPr lang="en-US" sz="3200" b="1" dirty="0">
                <a:solidFill>
                  <a:schemeClr val="bg1"/>
                </a:solidFill>
                <a:latin typeface="Agency FB"/>
                <a:cs typeface="Agency FB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/>
                <a:cs typeface="Agency FB"/>
              </a:rPr>
              <a:t>CLIENTES</a:t>
            </a:r>
            <a:r>
              <a:rPr lang="en-US" sz="3200" b="1" dirty="0">
                <a:solidFill>
                  <a:schemeClr val="bg1"/>
                </a:solidFill>
                <a:latin typeface="Agency FB"/>
                <a:cs typeface="Agency FB"/>
              </a:rPr>
              <a:t> 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262" y="3798397"/>
            <a:ext cx="2149470" cy="220774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351">
            <a:off x="10035414" y="5988953"/>
            <a:ext cx="1361087" cy="39160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47548" y="1233265"/>
            <a:ext cx="6686104" cy="5292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48" y="1450228"/>
            <a:ext cx="1463469" cy="1463469"/>
          </a:xfrm>
          <a:prstGeom prst="rect">
            <a:avLst/>
          </a:prstGeom>
        </p:spPr>
      </p:pic>
      <p:pic>
        <p:nvPicPr>
          <p:cNvPr id="4" name="Imagem 3" descr="File:&lt;strong&gt;Electrolux&lt;/strong&gt; 2015.svg - Wikipedi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465" y="2550849"/>
            <a:ext cx="2399049" cy="551031"/>
          </a:xfrm>
          <a:prstGeom prst="rect">
            <a:avLst/>
          </a:prstGeom>
        </p:spPr>
      </p:pic>
      <p:sp>
        <p:nvSpPr>
          <p:cNvPr id="12" name="AutoShape 4" descr="Resultado de imagem para globosat logo vector"/>
          <p:cNvSpPr>
            <a:spLocks noChangeAspect="1" noChangeArrowheads="1"/>
          </p:cNvSpPr>
          <p:nvPr/>
        </p:nvSpPr>
        <p:spPr bwMode="auto">
          <a:xfrm>
            <a:off x="6085955" y="31713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0" name="Picture 6" descr="Resultado de imagem para globosat logo vector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817" y="1673113"/>
            <a:ext cx="2340386" cy="41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095" y="1557309"/>
            <a:ext cx="1505178" cy="729217"/>
          </a:xfrm>
          <a:prstGeom prst="rect">
            <a:avLst/>
          </a:prstGeom>
        </p:spPr>
      </p:pic>
      <p:pic>
        <p:nvPicPr>
          <p:cNvPr id="1034" name="Picture 10" descr="Resultado de imagem para basf logo 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0397" y="4469424"/>
            <a:ext cx="2240406" cy="53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03" y="4394097"/>
            <a:ext cx="1755620" cy="674120"/>
          </a:xfrm>
          <a:prstGeom prst="rect">
            <a:avLst/>
          </a:prstGeom>
        </p:spPr>
      </p:pic>
      <p:pic>
        <p:nvPicPr>
          <p:cNvPr id="1038" name="Picture 14" descr="Resultado de imagem para onu logo vector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987" y="3291100"/>
            <a:ext cx="1148100" cy="9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980" y="3364846"/>
            <a:ext cx="2050473" cy="802186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596" y="2469272"/>
            <a:ext cx="1172394" cy="815010"/>
          </a:xfrm>
          <a:prstGeom prst="rect">
            <a:avLst/>
          </a:prstGeom>
        </p:spPr>
      </p:pic>
      <p:pic>
        <p:nvPicPr>
          <p:cNvPr id="1048" name="Picture 24" descr="Resultado de imagem para universidade veiga de almeida logo 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3068" y="5415059"/>
            <a:ext cx="1656850" cy="97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esultado de imagem para faber castell png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4887" y="3641444"/>
            <a:ext cx="2270443" cy="4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esultado de imagem para cenpec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631" y="5233007"/>
            <a:ext cx="1507628" cy="106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883" y="5567213"/>
            <a:ext cx="2242396" cy="46207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987" y="4411093"/>
            <a:ext cx="1168896" cy="9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197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97282" name="AutoShape 2" descr="http://c5.quickcachr.fotos.sapo.pt/i/B76077ede/9502535_DMc2s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400"/>
          </a:p>
        </p:txBody>
      </p:sp>
      <p:pic>
        <p:nvPicPr>
          <p:cNvPr id="97284" name="Picture 4" descr="http://c5.quickcachr.fotos.sapo.pt/i/B76077ede/9502535_DMc2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noFill/>
        </p:spPr>
      </p:pic>
      <p:sp>
        <p:nvSpPr>
          <p:cNvPr id="5" name="Texto explicativo retangular com cantos arredondados 4"/>
          <p:cNvSpPr/>
          <p:nvPr/>
        </p:nvSpPr>
        <p:spPr>
          <a:xfrm>
            <a:off x="1831975" y="3916472"/>
            <a:ext cx="4762500" cy="2941528"/>
          </a:xfrm>
          <a:prstGeom prst="wedgeRoundRectCallout">
            <a:avLst>
              <a:gd name="adj1" fmla="val 67091"/>
              <a:gd name="adj2" fmla="val -46998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gency FB" pitchFamily="34" charset="0"/>
              </a:rPr>
              <a:t>O QUE NOS 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gency FB" pitchFamily="34" charset="0"/>
              </a:rPr>
              <a:t>AMARRA?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gency FB" pitchFamily="34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5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latland: The Movie"/>
          <p:cNvPicPr>
            <a:picLocks noChangeAspect="1" noChangeArrowheads="1"/>
          </p:cNvPicPr>
          <p:nvPr/>
        </p:nvPicPr>
        <p:blipFill>
          <a:blip r:embed="rId2" cstate="print"/>
          <a:srcRect b="55203"/>
          <a:stretch>
            <a:fillRect/>
          </a:stretch>
        </p:blipFill>
        <p:spPr bwMode="auto">
          <a:xfrm>
            <a:off x="493873" y="451497"/>
            <a:ext cx="4386916" cy="3092823"/>
          </a:xfrm>
          <a:prstGeom prst="rect">
            <a:avLst/>
          </a:prstGeom>
          <a:noFill/>
        </p:spPr>
      </p:pic>
      <p:pic>
        <p:nvPicPr>
          <p:cNvPr id="7" name="Picture 6" descr="Flatland: The Movie"/>
          <p:cNvPicPr>
            <a:picLocks noChangeAspect="1" noChangeArrowheads="1"/>
          </p:cNvPicPr>
          <p:nvPr/>
        </p:nvPicPr>
        <p:blipFill>
          <a:blip r:embed="rId2" cstate="print"/>
          <a:srcRect t="44085"/>
          <a:stretch>
            <a:fillRect/>
          </a:stretch>
        </p:blipFill>
        <p:spPr bwMode="auto">
          <a:xfrm>
            <a:off x="6773241" y="412004"/>
            <a:ext cx="4028327" cy="3132316"/>
          </a:xfrm>
          <a:prstGeom prst="rect">
            <a:avLst/>
          </a:prstGeom>
          <a:noFill/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AEAE3CB8-03E1-49BB-9066-D2B0BDB7D255}"/>
              </a:ext>
            </a:extLst>
          </p:cNvPr>
          <p:cNvSpPr/>
          <p:nvPr/>
        </p:nvSpPr>
        <p:spPr>
          <a:xfrm>
            <a:off x="4476883" y="3855952"/>
            <a:ext cx="2525775" cy="2364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7691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9" y="2593195"/>
            <a:ext cx="952787" cy="8917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54" y="2061115"/>
            <a:ext cx="2182493" cy="202291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91" y="2195588"/>
            <a:ext cx="1286028" cy="14127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37" y="3484976"/>
            <a:ext cx="2435943" cy="134235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912">
            <a:off x="1773847" y="3981499"/>
            <a:ext cx="2125499" cy="5364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7" y="1578601"/>
            <a:ext cx="1454995" cy="282550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51" y="1759140"/>
            <a:ext cx="590044" cy="241381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36" y="996955"/>
            <a:ext cx="2924071" cy="13423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66" y="1253278"/>
            <a:ext cx="2366881" cy="54310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71" y="1644480"/>
            <a:ext cx="1318883" cy="30273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46" y="1881715"/>
            <a:ext cx="596749" cy="234676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3" y="334600"/>
            <a:ext cx="5585303" cy="513472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641">
            <a:off x="2583499" y="4899595"/>
            <a:ext cx="980948" cy="37548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19" y="447135"/>
            <a:ext cx="1257867" cy="45527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7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15" t="76444" r="83032" b="5708"/>
          <a:stretch/>
        </p:blipFill>
        <p:spPr>
          <a:xfrm>
            <a:off x="593131" y="3761274"/>
            <a:ext cx="1625600" cy="151682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0" y="1517412"/>
            <a:ext cx="3043993" cy="305275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241" y="-1863166"/>
            <a:ext cx="1832396" cy="1837671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79" y="2208620"/>
            <a:ext cx="5015599" cy="4824949"/>
          </a:xfrm>
          <a:prstGeom prst="rect">
            <a:avLst/>
          </a:prstGeom>
        </p:spPr>
      </p:pic>
      <p:sp>
        <p:nvSpPr>
          <p:cNvPr id="28" name="Retângulo 27"/>
          <p:cNvSpPr/>
          <p:nvPr/>
        </p:nvSpPr>
        <p:spPr>
          <a:xfrm>
            <a:off x="6298363" y="134564"/>
            <a:ext cx="5138985" cy="2431433"/>
          </a:xfrm>
          <a:prstGeom prst="rect">
            <a:avLst/>
          </a:prstGeom>
          <a:noFill/>
        </p:spPr>
        <p:txBody>
          <a:bodyPr wrap="square" lIns="91420" tIns="45719" rIns="91420" bIns="45719">
            <a:spAutoFit/>
          </a:bodyPr>
          <a:lstStyle/>
          <a:p>
            <a:pPr marL="0" lvl="1" algn="ctr"/>
            <a:r>
              <a:rPr lang="en-US" sz="4400" b="1" dirty="0" err="1">
                <a:solidFill>
                  <a:srgbClr val="CC0099"/>
                </a:solidFill>
                <a:latin typeface="Agency FB" pitchFamily="34" charset="0"/>
              </a:rPr>
              <a:t>CONVERGIR</a:t>
            </a:r>
            <a:endParaRPr lang="en-US" sz="4400" b="1" dirty="0">
              <a:solidFill>
                <a:srgbClr val="CC0099"/>
              </a:solidFill>
              <a:latin typeface="Agency FB" pitchFamily="34" charset="0"/>
            </a:endParaRPr>
          </a:p>
          <a:p>
            <a:pPr marL="0" lvl="1" algn="ctr"/>
            <a:r>
              <a:rPr lang="en-US" sz="1600" b="1" dirty="0">
                <a:solidFill>
                  <a:srgbClr val="CC0099"/>
                </a:solidFill>
                <a:latin typeface="Agency FB" pitchFamily="34" charset="0"/>
              </a:rPr>
              <a:t>= </a:t>
            </a:r>
          </a:p>
          <a:p>
            <a:pPr marL="0" lvl="1" algn="ctr"/>
            <a:r>
              <a:rPr lang="en-US" sz="4400" b="1" dirty="0" err="1">
                <a:solidFill>
                  <a:srgbClr val="CC0099"/>
                </a:solidFill>
                <a:latin typeface="Agency FB" pitchFamily="34" charset="0"/>
              </a:rPr>
              <a:t>COMUNICAR</a:t>
            </a:r>
            <a:r>
              <a:rPr lang="en-US" sz="4400" b="1" dirty="0">
                <a:solidFill>
                  <a:srgbClr val="CC0099"/>
                </a:solidFill>
                <a:latin typeface="Agency FB" pitchFamily="34" charset="0"/>
              </a:rPr>
              <a:t> </a:t>
            </a:r>
          </a:p>
          <a:p>
            <a:pPr marL="0" lvl="1" algn="ctr">
              <a:lnSpc>
                <a:spcPct val="150000"/>
              </a:lnSpc>
            </a:pPr>
            <a:endParaRPr lang="en-US" sz="32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725" b="86940"/>
          <a:stretch/>
        </p:blipFill>
        <p:spPr>
          <a:xfrm>
            <a:off x="733613" y="1038127"/>
            <a:ext cx="1124947" cy="110991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40" b="84646"/>
          <a:stretch/>
        </p:blipFill>
        <p:spPr>
          <a:xfrm>
            <a:off x="3996831" y="876215"/>
            <a:ext cx="1530436" cy="1304835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7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05" t="86249" r="-126" b="-1767"/>
          <a:stretch/>
        </p:blipFill>
        <p:spPr>
          <a:xfrm>
            <a:off x="4238912" y="4197081"/>
            <a:ext cx="1268693" cy="133215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7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15" t="76444" r="83032" b="5708"/>
          <a:stretch/>
        </p:blipFill>
        <p:spPr>
          <a:xfrm>
            <a:off x="1218613" y="3721260"/>
            <a:ext cx="985249" cy="91932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725" b="86940"/>
          <a:stretch/>
        </p:blipFill>
        <p:spPr>
          <a:xfrm>
            <a:off x="1316876" y="1419069"/>
            <a:ext cx="681811" cy="672699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40" b="84646"/>
          <a:stretch/>
        </p:blipFill>
        <p:spPr>
          <a:xfrm>
            <a:off x="3891910" y="1371638"/>
            <a:ext cx="927572" cy="790859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47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05" t="86249" r="-126" b="-1767"/>
          <a:stretch/>
        </p:blipFill>
        <p:spPr>
          <a:xfrm>
            <a:off x="3758177" y="4097567"/>
            <a:ext cx="761215" cy="7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154" y="3483165"/>
            <a:ext cx="2357406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8064" y="3885963"/>
            <a:ext cx="143992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0338" y="4249326"/>
            <a:ext cx="640290" cy="4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9570" y="4094452"/>
            <a:ext cx="558730" cy="4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621" y="1638327"/>
            <a:ext cx="1407999" cy="27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918" y="2124706"/>
            <a:ext cx="399673" cy="163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0631" y="3384935"/>
            <a:ext cx="522449" cy="68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54575" y="2082439"/>
            <a:ext cx="472236" cy="79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02186" y="1075453"/>
            <a:ext cx="2829642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38064" y="1583152"/>
            <a:ext cx="1603338" cy="36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6604" y="1247458"/>
            <a:ext cx="676862" cy="50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84037" y="1222877"/>
            <a:ext cx="667574" cy="51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46985" y="1702079"/>
            <a:ext cx="1276227" cy="292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167315">
            <a:off x="4305151" y="2312800"/>
            <a:ext cx="393753" cy="154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510288" y="2028990"/>
            <a:ext cx="422313" cy="4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98413" y="413366"/>
            <a:ext cx="5405025" cy="496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684377" y="3495797"/>
            <a:ext cx="377034" cy="49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642376" y="4895809"/>
            <a:ext cx="94940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95310" y="580705"/>
            <a:ext cx="1217306" cy="44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319706" y="4571367"/>
            <a:ext cx="1267229" cy="126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748487" y="5030986"/>
            <a:ext cx="1090177" cy="11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929981" y="5290578"/>
            <a:ext cx="1103819" cy="11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998213" y="5346326"/>
            <a:ext cx="1135456" cy="108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39148" y="5474496"/>
            <a:ext cx="4705524" cy="119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47840" y="4858804"/>
            <a:ext cx="1553415" cy="149420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/>
          <p:nvPr/>
        </p:nvSpPr>
        <p:spPr>
          <a:xfrm>
            <a:off x="6694388" y="580705"/>
            <a:ext cx="4672726" cy="3931429"/>
          </a:xfrm>
          <a:prstGeom prst="rect">
            <a:avLst/>
          </a:prstGeom>
          <a:noFill/>
          <a:ln>
            <a:noFill/>
          </a:ln>
        </p:spPr>
        <p:txBody>
          <a:bodyPr lIns="88454" tIns="44239" rIns="88454" bIns="44239" anchor="t" anchorCtr="0">
            <a:noAutofit/>
          </a:bodyPr>
          <a:lstStyle/>
          <a:p>
            <a:pPr marL="442341" lvl="1" algn="ctr">
              <a:lnSpc>
                <a:spcPct val="150000"/>
              </a:lnSpc>
              <a:buClr>
                <a:srgbClr val="FF0066"/>
              </a:buClr>
              <a:buSzPct val="25000"/>
            </a:pPr>
            <a:r>
              <a:rPr lang="pt-BR" sz="3096" b="1" dirty="0">
                <a:solidFill>
                  <a:srgbClr val="FF0066"/>
                </a:solidFill>
                <a:latin typeface="Teko"/>
                <a:ea typeface="Teko"/>
                <a:cs typeface="Teko"/>
                <a:sym typeface="Teko"/>
              </a:rPr>
              <a:t>MAPA</a:t>
            </a:r>
          </a:p>
          <a:p>
            <a:pPr marL="442341" lvl="1" algn="ctr">
              <a:lnSpc>
                <a:spcPct val="150000"/>
              </a:lnSpc>
              <a:buClr>
                <a:schemeClr val="lt1"/>
              </a:buClr>
              <a:buSzPct val="25000"/>
            </a:pPr>
            <a:r>
              <a:rPr lang="pt-BR" sz="2710" b="1" dirty="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FRACTAL 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2710" b="1" dirty="0">
              <a:solidFill>
                <a:schemeClr val="lt1"/>
              </a:solidFill>
              <a:latin typeface="Teko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chemeClr val="lt1"/>
              </a:buClr>
              <a:buSzPct val="25000"/>
            </a:pPr>
            <a:r>
              <a:rPr lang="pt-BR" sz="2710" b="1" dirty="0" err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EXPONENCIALIZA</a:t>
            </a:r>
            <a:r>
              <a:rPr lang="pt-BR" sz="2710" b="1" dirty="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</a:t>
            </a:r>
          </a:p>
          <a:p>
            <a:pPr marL="442341" lvl="1" algn="ctr">
              <a:lnSpc>
                <a:spcPct val="150000"/>
              </a:lnSpc>
              <a:buClr>
                <a:schemeClr val="lt1"/>
              </a:buClr>
              <a:buSzPct val="25000"/>
            </a:pPr>
            <a:r>
              <a:rPr lang="pt-BR" sz="2710" b="1" dirty="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QUANDO MUDA DE DIMENSÃO</a:t>
            </a:r>
          </a:p>
          <a:p>
            <a:pPr marL="442341" lvl="1" algn="ctr">
              <a:lnSpc>
                <a:spcPct val="150000"/>
              </a:lnSpc>
              <a:buClr>
                <a:schemeClr val="lt1"/>
              </a:buClr>
              <a:buSzPct val="25000"/>
            </a:pPr>
            <a:r>
              <a:rPr lang="pt-BR" sz="2710" b="1" dirty="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A CADA VOLTA DA ESPIRAL </a:t>
            </a: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221773" y="2045862"/>
            <a:ext cx="2092408" cy="192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213855" y="1076290"/>
            <a:ext cx="4099773" cy="411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31565" y="1695937"/>
            <a:ext cx="2800327" cy="2808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755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87" y="3472537"/>
            <a:ext cx="2435943" cy="134235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70" y="3888768"/>
            <a:ext cx="1487849" cy="37548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81" y="4264251"/>
            <a:ext cx="661788" cy="445885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82" y="4104211"/>
            <a:ext cx="577304" cy="4928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187" y="1566162"/>
            <a:ext cx="1454995" cy="282550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75" y="2068764"/>
            <a:ext cx="413031" cy="168967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01" y="3371025"/>
            <a:ext cx="539756" cy="7040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41" y="2025086"/>
            <a:ext cx="488128" cy="81667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86" y="984516"/>
            <a:ext cx="2924071" cy="13423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74" y="1509146"/>
            <a:ext cx="1656817" cy="38017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90" y="1162256"/>
            <a:ext cx="699336" cy="52567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32" y="1136857"/>
            <a:ext cx="689949" cy="53036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21" y="1632041"/>
            <a:ext cx="1318883" cy="302732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683">
            <a:off x="5331281" y="2263072"/>
            <a:ext cx="406875" cy="160006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49" y="1969856"/>
            <a:ext cx="436499" cy="48343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33" y="329338"/>
            <a:ext cx="5585303" cy="513472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45" y="3485589"/>
            <a:ext cx="389563" cy="51628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33" y="4932296"/>
            <a:ext cx="980948" cy="37548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93" y="473267"/>
            <a:ext cx="1257867" cy="45527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11" y="4597032"/>
            <a:ext cx="1309495" cy="130480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38" y="5071980"/>
            <a:ext cx="1126448" cy="1239092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34" y="5340232"/>
            <a:ext cx="1140529" cy="1178076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86" y="5397840"/>
            <a:ext cx="1173383" cy="1121755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59" y="5530284"/>
            <a:ext cx="4862499" cy="1239092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05" y="4894056"/>
            <a:ext cx="1605188" cy="1544172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445" y="2453291"/>
            <a:ext cx="2162167" cy="198749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71" y="1986291"/>
            <a:ext cx="2162167" cy="1987492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63" y="985378"/>
            <a:ext cx="4236371" cy="4248561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46" y="1625697"/>
            <a:ext cx="2893711" cy="2902039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7125564" y="4499154"/>
            <a:ext cx="5004155" cy="146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Trazer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a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inovação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dos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pioneiros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para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dentro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das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empresas</a:t>
            </a:r>
            <a:endParaRPr lang="en-US" sz="36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7024940" y="293334"/>
            <a:ext cx="50041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Empresas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catalizadores</a:t>
            </a:r>
            <a:r>
              <a:rPr lang="en-US" sz="3200" b="1" dirty="0">
                <a:solidFill>
                  <a:schemeClr val="bg1"/>
                </a:solidFill>
                <a:latin typeface="Agency FB" pitchFamily="34" charset="0"/>
              </a:rPr>
              <a:t> da </a:t>
            </a:r>
          </a:p>
          <a:p>
            <a:pPr marL="0"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gency FB" pitchFamily="34" charset="0"/>
              </a:rPr>
              <a:t>mudança</a:t>
            </a:r>
            <a:endParaRPr lang="en-US" sz="36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6874" y="2620170"/>
            <a:ext cx="922122" cy="86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7645" y="2105267"/>
            <a:ext cx="2112145" cy="195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6875" y="2234947"/>
            <a:ext cx="1244590" cy="13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3154" y="3483165"/>
            <a:ext cx="2357406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8064" y="3885963"/>
            <a:ext cx="143992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60338" y="4249326"/>
            <a:ext cx="640290" cy="4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39570" y="4094452"/>
            <a:ext cx="558730" cy="4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0621" y="1638327"/>
            <a:ext cx="1407999" cy="27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76918" y="2124706"/>
            <a:ext cx="399673" cy="163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Shape 44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20631" y="3384935"/>
            <a:ext cx="522449" cy="68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54575" y="2082439"/>
            <a:ext cx="472236" cy="79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02186" y="1075453"/>
            <a:ext cx="2829642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38064" y="1583152"/>
            <a:ext cx="1603338" cy="36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76604" y="1247458"/>
            <a:ext cx="676862" cy="50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84037" y="1222877"/>
            <a:ext cx="667574" cy="51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46985" y="1702079"/>
            <a:ext cx="1276227" cy="292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167315">
            <a:off x="4305151" y="2312800"/>
            <a:ext cx="393753" cy="154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10288" y="2028990"/>
            <a:ext cx="422313" cy="4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89425" y="412403"/>
            <a:ext cx="5405025" cy="496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684377" y="3495797"/>
            <a:ext cx="377034" cy="49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642376" y="4895809"/>
            <a:ext cx="94940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295310" y="580705"/>
            <a:ext cx="1217306" cy="44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319706" y="4571367"/>
            <a:ext cx="1267229" cy="126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748487" y="5030986"/>
            <a:ext cx="1090177" cy="11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929981" y="5290578"/>
            <a:ext cx="1103819" cy="11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998213" y="5346326"/>
            <a:ext cx="1135456" cy="108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39148" y="5474496"/>
            <a:ext cx="4705524" cy="119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47840" y="4858804"/>
            <a:ext cx="1553415" cy="1494204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/>
          <p:nvPr/>
        </p:nvSpPr>
        <p:spPr>
          <a:xfrm>
            <a:off x="1697116" y="2018552"/>
            <a:ext cx="2596280" cy="30482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454" tIns="44215" rIns="88454" bIns="4421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3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6685400" y="229262"/>
            <a:ext cx="4672726" cy="4020825"/>
          </a:xfrm>
          <a:prstGeom prst="rect">
            <a:avLst/>
          </a:prstGeom>
          <a:noFill/>
          <a:ln>
            <a:noFill/>
          </a:ln>
        </p:spPr>
        <p:txBody>
          <a:bodyPr lIns="88454" tIns="44239" rIns="88454" bIns="44239" anchor="t" anchorCtr="0">
            <a:noAutofit/>
          </a:bodyPr>
          <a:lstStyle/>
          <a:p>
            <a:pPr marL="442341" lvl="1" algn="ctr">
              <a:lnSpc>
                <a:spcPct val="150000"/>
              </a:lnSpc>
              <a:buClr>
                <a:srgbClr val="FFC000"/>
              </a:buClr>
              <a:buSzPct val="25000"/>
            </a:pPr>
            <a:r>
              <a:rPr lang="pt-BR" sz="3096" b="1" dirty="0">
                <a:solidFill>
                  <a:srgbClr val="FFC000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PARADOS  NO CULTURAL ? 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1548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096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PROPÓSITO  ou CAUSA COMUM ?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3096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096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NÃO REINVENTAR RODAS 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096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( sistêmico: honrar a raiz)</a:t>
            </a:r>
          </a:p>
        </p:txBody>
      </p:sp>
      <p:pic>
        <p:nvPicPr>
          <p:cNvPr id="461" name="Shape 46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213855" y="1076290"/>
            <a:ext cx="4099773" cy="411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731565" y="1695937"/>
            <a:ext cx="2800327" cy="2808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2018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Shape 4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6874" y="2620170"/>
            <a:ext cx="922122" cy="86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7645" y="2105267"/>
            <a:ext cx="2112145" cy="195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6875" y="2234947"/>
            <a:ext cx="1244590" cy="13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3154" y="3483165"/>
            <a:ext cx="2357406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8064" y="3885963"/>
            <a:ext cx="143992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60338" y="4249326"/>
            <a:ext cx="640290" cy="4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39570" y="4094452"/>
            <a:ext cx="558730" cy="4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0621" y="1638327"/>
            <a:ext cx="1407999" cy="27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76918" y="2124706"/>
            <a:ext cx="399673" cy="163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20631" y="3384935"/>
            <a:ext cx="522449" cy="68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54575" y="2082439"/>
            <a:ext cx="472236" cy="79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02186" y="1075453"/>
            <a:ext cx="2829642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38064" y="1583152"/>
            <a:ext cx="1603338" cy="36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76604" y="1247458"/>
            <a:ext cx="676862" cy="50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84037" y="1222877"/>
            <a:ext cx="667574" cy="51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46985" y="1702079"/>
            <a:ext cx="1276227" cy="292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167315">
            <a:off x="4305151" y="2312800"/>
            <a:ext cx="393753" cy="154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10288" y="2028990"/>
            <a:ext cx="422313" cy="4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89425" y="412403"/>
            <a:ext cx="5405025" cy="496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684377" y="3495797"/>
            <a:ext cx="377034" cy="49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642376" y="4895809"/>
            <a:ext cx="94940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Shape 48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295310" y="580705"/>
            <a:ext cx="1217306" cy="44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319706" y="4571367"/>
            <a:ext cx="1267229" cy="126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748487" y="5030986"/>
            <a:ext cx="1090177" cy="11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929981" y="5290578"/>
            <a:ext cx="1103819" cy="11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998213" y="5346326"/>
            <a:ext cx="1135456" cy="108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39148" y="5474496"/>
            <a:ext cx="4705524" cy="119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Shape 49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47840" y="4858804"/>
            <a:ext cx="1553415" cy="149420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Shape 495"/>
          <p:cNvSpPr/>
          <p:nvPr/>
        </p:nvSpPr>
        <p:spPr>
          <a:xfrm>
            <a:off x="6857066" y="378357"/>
            <a:ext cx="4672726" cy="5137705"/>
          </a:xfrm>
          <a:prstGeom prst="rect">
            <a:avLst/>
          </a:prstGeom>
          <a:noFill/>
          <a:ln>
            <a:noFill/>
          </a:ln>
        </p:spPr>
        <p:txBody>
          <a:bodyPr lIns="88454" tIns="44239" rIns="88454" bIns="44239" anchor="t" anchorCtr="0">
            <a:noAutofit/>
          </a:bodyPr>
          <a:lstStyle/>
          <a:p>
            <a:pPr marL="442341" lvl="1" algn="ctr">
              <a:lnSpc>
                <a:spcPct val="150000"/>
              </a:lnSpc>
              <a:buClr>
                <a:srgbClr val="00FF99"/>
              </a:buClr>
              <a:buSzPct val="25000"/>
            </a:pPr>
            <a:r>
              <a:rPr lang="pt-BR" sz="2322" b="1" dirty="0">
                <a:solidFill>
                  <a:srgbClr val="00FF99"/>
                </a:solidFill>
                <a:latin typeface="Teko"/>
                <a:ea typeface="Teko"/>
                <a:cs typeface="Teko"/>
                <a:sym typeface="Teko"/>
              </a:rPr>
              <a:t>AMBIENTAL/ SUPORTE 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1064" b="1" dirty="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2322" b="1" dirty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CADÊ AS ( NOVAS ) ESTRUTURAS E FERRAMENTAS ?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2322" b="1" dirty="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2322" b="1" dirty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SEPARAÇÃO PELOS “HARDWARES”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2322" b="1" dirty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identidade a alteridade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1161" b="1" dirty="0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2322" b="1" dirty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Diversidade como </a:t>
            </a:r>
            <a:r>
              <a:rPr lang="pt-BR" sz="2710" b="1" dirty="0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fragmentação  ?</a:t>
            </a:r>
          </a:p>
        </p:txBody>
      </p:sp>
      <p:pic>
        <p:nvPicPr>
          <p:cNvPr id="496" name="Shape 49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220701" y="1063388"/>
            <a:ext cx="4099773" cy="411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733040" y="1686356"/>
            <a:ext cx="2800327" cy="280845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Shape 498"/>
          <p:cNvSpPr/>
          <p:nvPr/>
        </p:nvSpPr>
        <p:spPr>
          <a:xfrm>
            <a:off x="541325" y="1782914"/>
            <a:ext cx="2398912" cy="2663039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454" tIns="44215" rIns="88454" bIns="4421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3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449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ta em Forma de U 5"/>
          <p:cNvSpPr/>
          <p:nvPr/>
        </p:nvSpPr>
        <p:spPr>
          <a:xfrm>
            <a:off x="5185287" y="2759284"/>
            <a:ext cx="2157371" cy="536687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9" rIns="91420" bIns="45719"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521256" y="639615"/>
            <a:ext cx="1468583" cy="1277271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dirty="0">
                <a:solidFill>
                  <a:srgbClr val="FF0066"/>
                </a:solidFill>
                <a:latin typeface="Agency FB" panose="020B0503020202020204" pitchFamily="34" charset="0"/>
              </a:rPr>
              <a:t>LENTES</a:t>
            </a:r>
          </a:p>
          <a:p>
            <a:pPr algn="ctr">
              <a:spcAft>
                <a:spcPts val="600"/>
              </a:spcAft>
            </a:pPr>
            <a:r>
              <a:rPr lang="pt-BR" sz="2400" dirty="0">
                <a:solidFill>
                  <a:srgbClr val="FF0066"/>
                </a:solidFill>
                <a:latin typeface="Agency FB" panose="020B0503020202020204" pitchFamily="34" charset="0"/>
              </a:rPr>
              <a:t>BÚSSOLA MAPA 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590441" y="3641296"/>
            <a:ext cx="2147471" cy="830995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ESPAÇO</a:t>
            </a:r>
          </a:p>
          <a:p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MATÉRIA</a:t>
            </a:r>
          </a:p>
        </p:txBody>
      </p:sp>
      <p:pic>
        <p:nvPicPr>
          <p:cNvPr id="11" name="Picture 2" descr="http://www.metamute.org/sites/www.metamute.org/files/styles/three-col/public/field/image/399%3A100%3Aimage.jpeg?itok=tHd4ueb1"/>
          <p:cNvPicPr>
            <a:picLocks noChangeAspect="1" noChangeArrowheads="1"/>
          </p:cNvPicPr>
          <p:nvPr/>
        </p:nvPicPr>
        <p:blipFill rotWithShape="1">
          <a:blip r:embed="rId2" cstate="print">
            <a:lum contrast="40000"/>
          </a:blip>
          <a:srcRect l="69191"/>
          <a:stretch/>
        </p:blipFill>
        <p:spPr bwMode="auto">
          <a:xfrm>
            <a:off x="6400800" y="3330993"/>
            <a:ext cx="1654864" cy="2681883"/>
          </a:xfrm>
          <a:prstGeom prst="rect">
            <a:avLst/>
          </a:prstGeom>
          <a:noFill/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851" y="419547"/>
            <a:ext cx="2994713" cy="2994713"/>
          </a:xfrm>
          <a:prstGeom prst="rect">
            <a:avLst/>
          </a:prstGeom>
        </p:spPr>
      </p:pic>
      <p:pic>
        <p:nvPicPr>
          <p:cNvPr id="2050" name="Picture 2" descr="File:Earth from Spa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33" y="302349"/>
            <a:ext cx="3229075" cy="32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9256167" y="3644036"/>
            <a:ext cx="2147471" cy="830995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TEMPO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Agency FB" panose="020B0503020202020204" pitchFamily="34" charset="0"/>
              </a:rPr>
              <a:t>DESMATERIALIZADO</a:t>
            </a:r>
          </a:p>
        </p:txBody>
      </p:sp>
      <p:pic>
        <p:nvPicPr>
          <p:cNvPr id="18" name="Picture 2" descr="http://www.metamute.org/sites/www.metamute.org/files/styles/three-col/public/field/image/399%3A100%3Aimage.jpeg?itok=tHd4ueb1"/>
          <p:cNvPicPr>
            <a:picLocks noChangeAspect="1" noChangeArrowheads="1"/>
          </p:cNvPicPr>
          <p:nvPr/>
        </p:nvPicPr>
        <p:blipFill rotWithShape="1">
          <a:blip r:embed="rId2" cstate="print">
            <a:lum contrast="40000"/>
          </a:blip>
          <a:srcRect l="34345" t="-3469" r="30355" b="3469"/>
          <a:stretch/>
        </p:blipFill>
        <p:spPr bwMode="auto">
          <a:xfrm>
            <a:off x="4338155" y="3295971"/>
            <a:ext cx="1917393" cy="2716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7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 rotWithShape="1">
          <a:blip r:embed="rId3">
            <a:alphaModFix/>
          </a:blip>
          <a:srcRect l="24659" t="11494" r="26020" b="34134"/>
          <a:stretch/>
        </p:blipFill>
        <p:spPr>
          <a:xfrm>
            <a:off x="1188909" y="392234"/>
            <a:ext cx="9907955" cy="6141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9166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Shape 5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216" y="764304"/>
            <a:ext cx="865814" cy="79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3063" y="2603931"/>
            <a:ext cx="865813" cy="79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2230" y="366425"/>
            <a:ext cx="865814" cy="79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1222" y="4088722"/>
            <a:ext cx="680345" cy="62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8523" y="1162182"/>
            <a:ext cx="865814" cy="79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4617" y="1257242"/>
            <a:ext cx="1683156" cy="155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0246" y="4980459"/>
            <a:ext cx="1220499" cy="109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30202" y="4401391"/>
            <a:ext cx="1035610" cy="91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95496" y="5081469"/>
            <a:ext cx="1332535" cy="102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71996" y="2708143"/>
            <a:ext cx="1363011" cy="115809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/>
          <p:nvPr/>
        </p:nvSpPr>
        <p:spPr>
          <a:xfrm>
            <a:off x="8939448" y="645358"/>
            <a:ext cx="2561451" cy="3663528"/>
          </a:xfrm>
          <a:prstGeom prst="rect">
            <a:avLst/>
          </a:prstGeom>
          <a:noFill/>
          <a:ln>
            <a:noFill/>
          </a:ln>
        </p:spPr>
        <p:txBody>
          <a:bodyPr lIns="88454" tIns="44215" rIns="88454" bIns="44215" anchor="t" anchorCtr="0">
            <a:noAutofit/>
          </a:bodyPr>
          <a:lstStyle/>
          <a:p>
            <a:pPr marL="442341" lvl="1" algn="ctr">
              <a:lnSpc>
                <a:spcPct val="150000"/>
              </a:lnSpc>
              <a:buClr>
                <a:srgbClr val="CC0099"/>
              </a:buClr>
              <a:buSzPct val="25000"/>
            </a:pPr>
            <a:r>
              <a:rPr lang="pt-BR" sz="3096" b="1">
                <a:solidFill>
                  <a:srgbClr val="CC0099"/>
                </a:solidFill>
                <a:latin typeface="Teko"/>
                <a:ea typeface="Teko"/>
                <a:cs typeface="Teko"/>
                <a:sym typeface="Teko"/>
              </a:rPr>
              <a:t>SOCIAL / JUNTOS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3096" b="1">
              <a:solidFill>
                <a:srgbClr val="FFFFFF"/>
              </a:solidFill>
              <a:latin typeface="Teko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096" b="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Muitos pontos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096" b="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Sem conexão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096" b="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Sem fluxo </a:t>
            </a:r>
          </a:p>
        </p:txBody>
      </p:sp>
    </p:spTree>
    <p:extLst>
      <p:ext uri="{BB962C8B-B14F-4D97-AF65-F5344CB8AC3E}">
        <p14:creationId xmlns:p14="http://schemas.microsoft.com/office/powerpoint/2010/main" val="903766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Shape 5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6874" y="2620170"/>
            <a:ext cx="922122" cy="86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7645" y="2105267"/>
            <a:ext cx="2112145" cy="195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6875" y="2234947"/>
            <a:ext cx="1244590" cy="13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3154" y="3483165"/>
            <a:ext cx="2357406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8064" y="3885963"/>
            <a:ext cx="143992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60338" y="4249326"/>
            <a:ext cx="640290" cy="4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39570" y="4094452"/>
            <a:ext cx="558730" cy="4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0621" y="1638327"/>
            <a:ext cx="1407999" cy="27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76918" y="2124706"/>
            <a:ext cx="399673" cy="163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Shape 52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20631" y="3384935"/>
            <a:ext cx="522449" cy="68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54575" y="2082439"/>
            <a:ext cx="472236" cy="79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Shape 52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02186" y="1075453"/>
            <a:ext cx="2829642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Shape 53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38064" y="1583152"/>
            <a:ext cx="1603338" cy="36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76604" y="1247458"/>
            <a:ext cx="676862" cy="50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84037" y="1222877"/>
            <a:ext cx="667574" cy="51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Shape 5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46985" y="1702079"/>
            <a:ext cx="1276227" cy="292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Shape 53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167315">
            <a:off x="4305151" y="2312800"/>
            <a:ext cx="393753" cy="154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Shape 53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10288" y="2028990"/>
            <a:ext cx="422313" cy="4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89425" y="412403"/>
            <a:ext cx="5405025" cy="496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684377" y="3495797"/>
            <a:ext cx="377034" cy="49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642376" y="4895809"/>
            <a:ext cx="94940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295310" y="580705"/>
            <a:ext cx="1217306" cy="44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319706" y="4571367"/>
            <a:ext cx="1267229" cy="126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Shape 54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748487" y="5030986"/>
            <a:ext cx="1090177" cy="11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Shape 54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929981" y="5290578"/>
            <a:ext cx="1103819" cy="11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998213" y="5346326"/>
            <a:ext cx="1135456" cy="108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39148" y="5474496"/>
            <a:ext cx="4705524" cy="119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Shape 545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47840" y="4858804"/>
            <a:ext cx="1553415" cy="1494204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/>
          <p:nvPr/>
        </p:nvSpPr>
        <p:spPr>
          <a:xfrm>
            <a:off x="6897076" y="412403"/>
            <a:ext cx="4672726" cy="7058866"/>
          </a:xfrm>
          <a:prstGeom prst="rect">
            <a:avLst/>
          </a:prstGeom>
          <a:noFill/>
          <a:ln>
            <a:noFill/>
          </a:ln>
        </p:spPr>
        <p:txBody>
          <a:bodyPr lIns="88454" tIns="44239" rIns="88454" bIns="44239" anchor="t" anchorCtr="0">
            <a:noAutofit/>
          </a:bodyPr>
          <a:lstStyle/>
          <a:p>
            <a:pPr marL="442341" lvl="1" algn="ctr">
              <a:lnSpc>
                <a:spcPct val="150000"/>
              </a:lnSpc>
              <a:buClr>
                <a:srgbClr val="CC0099"/>
              </a:buClr>
              <a:buSzPct val="25000"/>
            </a:pPr>
            <a:r>
              <a:rPr lang="pt-BR" sz="2709" b="1" dirty="0">
                <a:solidFill>
                  <a:srgbClr val="CC0099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SOCIAL / JUNTOS 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1838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2709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PARA QUE ESTAMOS USANDO AS REDES?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1016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2709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ECOSSISTEMAS  UNIFORMES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2709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( pregar para convertidos)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1548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2709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E O JOGO GRANDE ?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2709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(vamos entrar nele?)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1548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1548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</p:txBody>
      </p:sp>
      <p:pic>
        <p:nvPicPr>
          <p:cNvPr id="547" name="Shape 547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40620" y="1117479"/>
            <a:ext cx="4099773" cy="411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733040" y="1686356"/>
            <a:ext cx="2800327" cy="280845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Shape 549"/>
          <p:cNvSpPr/>
          <p:nvPr/>
        </p:nvSpPr>
        <p:spPr>
          <a:xfrm>
            <a:off x="1529422" y="837648"/>
            <a:ext cx="3101315" cy="1749624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454" tIns="44215" rIns="88454" bIns="4421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3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1150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>
            <a:off x="6651119" y="817310"/>
            <a:ext cx="4842522" cy="4556916"/>
          </a:xfrm>
          <a:prstGeom prst="rect">
            <a:avLst/>
          </a:prstGeom>
          <a:noFill/>
          <a:ln>
            <a:noFill/>
          </a:ln>
        </p:spPr>
        <p:txBody>
          <a:bodyPr lIns="88454" tIns="44215" rIns="88454" bIns="44215" anchor="t" anchorCtr="0">
            <a:noAutofit/>
          </a:bodyPr>
          <a:lstStyle/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483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SEM DIMENSÃO FINANCEIRA …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1935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483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O FLUXO NÃO SEGUE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483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NÃO </a:t>
            </a:r>
            <a:r>
              <a:rPr lang="pt-BR" sz="3483" b="1" dirty="0" err="1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EXPONENCIALIZA</a:t>
            </a:r>
            <a:endParaRPr lang="pt-BR" sz="3483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483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NÃO ENTRA NO JOGÃO</a:t>
            </a:r>
          </a:p>
          <a:p>
            <a:pPr marL="442341" lvl="1" algn="ctr">
              <a:lnSpc>
                <a:spcPct val="150000"/>
              </a:lnSpc>
              <a:buClr>
                <a:srgbClr val="000000"/>
              </a:buClr>
            </a:pPr>
            <a:endParaRPr sz="3483" b="1" dirty="0">
              <a:solidFill>
                <a:srgbClr val="FFFFFF"/>
              </a:solidFill>
              <a:latin typeface="Agency FB" panose="020B0503020202020204" pitchFamily="34" charset="0"/>
              <a:ea typeface="Teko"/>
              <a:cs typeface="Teko"/>
              <a:sym typeface="Teko"/>
            </a:endParaRPr>
          </a:p>
        </p:txBody>
      </p:sp>
      <p:pic>
        <p:nvPicPr>
          <p:cNvPr id="555" name="Shape 5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154" y="3483165"/>
            <a:ext cx="2357406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14066">
            <a:off x="1913311" y="3963673"/>
            <a:ext cx="2056920" cy="51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Shape 5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621" y="1638327"/>
            <a:ext cx="1407999" cy="27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0596" y="1813038"/>
            <a:ext cx="570921" cy="233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186" y="1075453"/>
            <a:ext cx="2829642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2661" y="1323503"/>
            <a:ext cx="2290358" cy="52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3826" y="431641"/>
            <a:ext cx="5405025" cy="496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07172">
            <a:off x="2696809" y="4852152"/>
            <a:ext cx="949388" cy="36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15048" y="597011"/>
            <a:ext cx="1217306" cy="44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Shape 56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52734" y="2128903"/>
            <a:ext cx="1712762" cy="157460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Shape 565"/>
          <p:cNvSpPr/>
          <p:nvPr/>
        </p:nvSpPr>
        <p:spPr>
          <a:xfrm>
            <a:off x="3049212" y="1890738"/>
            <a:ext cx="3101315" cy="2481922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454" tIns="44215" rIns="88454" bIns="4421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3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5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/>
        </p:nvSpPr>
        <p:spPr>
          <a:xfrm>
            <a:off x="6761432" y="545212"/>
            <a:ext cx="4842522" cy="5807891"/>
          </a:xfrm>
          <a:prstGeom prst="rect">
            <a:avLst/>
          </a:prstGeom>
          <a:noFill/>
          <a:ln>
            <a:noFill/>
          </a:ln>
        </p:spPr>
        <p:txBody>
          <a:bodyPr lIns="88454" tIns="44215" rIns="88454" bIns="44215" anchor="t" anchorCtr="0">
            <a:noAutofit/>
          </a:bodyPr>
          <a:lstStyle/>
          <a:p>
            <a:pPr marL="442341" lvl="1" algn="ctr">
              <a:lnSpc>
                <a:spcPct val="150000"/>
              </a:lnSpc>
              <a:buClr>
                <a:srgbClr val="0070C0"/>
              </a:buClr>
              <a:buSzPct val="25000"/>
            </a:pPr>
            <a:r>
              <a:rPr lang="pt-BR" sz="4258" b="1" dirty="0">
                <a:solidFill>
                  <a:srgbClr val="0070C0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FINANCEIRO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4258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Escolhas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4258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Investir tempo onde? 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4258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RECIPROCIDADE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870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VENDER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3870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MEDIR RESULTADOS 4D</a:t>
            </a:r>
          </a:p>
        </p:txBody>
      </p:sp>
      <p:pic>
        <p:nvPicPr>
          <p:cNvPr id="571" name="Shape 5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154" y="3483165"/>
            <a:ext cx="2357406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8064" y="3885963"/>
            <a:ext cx="143992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0338" y="4249326"/>
            <a:ext cx="640290" cy="4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9570" y="4094452"/>
            <a:ext cx="558730" cy="4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621" y="1638327"/>
            <a:ext cx="1407999" cy="27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918" y="2124706"/>
            <a:ext cx="399673" cy="163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0631" y="3384935"/>
            <a:ext cx="522449" cy="68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Shape 57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54575" y="2082439"/>
            <a:ext cx="472236" cy="79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Shape 57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02186" y="1075453"/>
            <a:ext cx="2829642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Shape 58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38064" y="1583152"/>
            <a:ext cx="1603338" cy="36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6604" y="1247458"/>
            <a:ext cx="676862" cy="50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Shape 58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84037" y="1222877"/>
            <a:ext cx="667574" cy="51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Shape 58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46985" y="1702079"/>
            <a:ext cx="1276227" cy="292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Shape 58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167315">
            <a:off x="4305151" y="2312800"/>
            <a:ext cx="393753" cy="154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Shape 58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510288" y="2028990"/>
            <a:ext cx="422313" cy="4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Shape 58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98413" y="413366"/>
            <a:ext cx="5405025" cy="496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Shape 58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684377" y="3495797"/>
            <a:ext cx="377034" cy="49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Shape 58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642376" y="4895809"/>
            <a:ext cx="94940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Shape 58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95310" y="580705"/>
            <a:ext cx="1217306" cy="44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Shape 59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319706" y="4571367"/>
            <a:ext cx="1267229" cy="126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748487" y="5030986"/>
            <a:ext cx="1090177" cy="11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Shape 59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929981" y="5290578"/>
            <a:ext cx="1103819" cy="11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Shape 59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998213" y="5346326"/>
            <a:ext cx="1135456" cy="108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Shape 59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39148" y="5474496"/>
            <a:ext cx="4705524" cy="119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Shape 59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47840" y="4858804"/>
            <a:ext cx="1553415" cy="149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Shape 59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221773" y="2045862"/>
            <a:ext cx="2092408" cy="192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213855" y="1076290"/>
            <a:ext cx="4099773" cy="411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Shape 598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31565" y="1695937"/>
            <a:ext cx="2800327" cy="2808454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Shape 599"/>
          <p:cNvSpPr/>
          <p:nvPr/>
        </p:nvSpPr>
        <p:spPr>
          <a:xfrm>
            <a:off x="3350042" y="1864264"/>
            <a:ext cx="3258921" cy="2697578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454" tIns="44215" rIns="88454" bIns="4421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3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1675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/>
          <p:nvPr/>
        </p:nvSpPr>
        <p:spPr>
          <a:xfrm>
            <a:off x="6761432" y="800569"/>
            <a:ext cx="4842522" cy="3038041"/>
          </a:xfrm>
          <a:prstGeom prst="rect">
            <a:avLst/>
          </a:prstGeom>
          <a:noFill/>
          <a:ln>
            <a:noFill/>
          </a:ln>
        </p:spPr>
        <p:txBody>
          <a:bodyPr lIns="88454" tIns="44215" rIns="88454" bIns="44215" anchor="t" anchorCtr="0">
            <a:noAutofit/>
          </a:bodyPr>
          <a:lstStyle/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4258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Comunidade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4258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Amor?</a:t>
            </a:r>
          </a:p>
          <a:p>
            <a:pPr marL="442341" lvl="1" algn="ctr">
              <a:lnSpc>
                <a:spcPct val="150000"/>
              </a:lnSpc>
              <a:buClr>
                <a:srgbClr val="FFFFFF"/>
              </a:buClr>
              <a:buSzPct val="25000"/>
            </a:pPr>
            <a:r>
              <a:rPr lang="pt-BR" sz="4258" b="1" dirty="0">
                <a:solidFill>
                  <a:srgbClr val="FFFFFF"/>
                </a:solidFill>
                <a:latin typeface="Agency FB" panose="020B0503020202020204" pitchFamily="34" charset="0"/>
                <a:ea typeface="Teko"/>
                <a:cs typeface="Teko"/>
                <a:sym typeface="Teko"/>
              </a:rPr>
              <a:t>Afeto?</a:t>
            </a:r>
          </a:p>
        </p:txBody>
      </p:sp>
      <p:pic>
        <p:nvPicPr>
          <p:cNvPr id="605" name="Shape 6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154" y="3483165"/>
            <a:ext cx="2357406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8064" y="3885963"/>
            <a:ext cx="143992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Shape 6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0338" y="4249326"/>
            <a:ext cx="640290" cy="4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Shape 6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9570" y="4094452"/>
            <a:ext cx="558730" cy="4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Shape 60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621" y="1638327"/>
            <a:ext cx="1407999" cy="27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Shape 6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918" y="2124706"/>
            <a:ext cx="399673" cy="163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Shape 6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0631" y="3384935"/>
            <a:ext cx="522449" cy="68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Shape 6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54575" y="2082439"/>
            <a:ext cx="472236" cy="79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02186" y="1075453"/>
            <a:ext cx="2829642" cy="1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38064" y="1583152"/>
            <a:ext cx="1603338" cy="36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76604" y="1247458"/>
            <a:ext cx="676862" cy="50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Shape 61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84037" y="1222877"/>
            <a:ext cx="667574" cy="51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Shape 6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46985" y="1702079"/>
            <a:ext cx="1276227" cy="292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Shape 61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167315">
            <a:off x="4305151" y="2312800"/>
            <a:ext cx="393753" cy="154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510288" y="2028990"/>
            <a:ext cx="422313" cy="4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Shape 62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98413" y="413366"/>
            <a:ext cx="5405025" cy="496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684377" y="3495797"/>
            <a:ext cx="377034" cy="49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Shape 62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642376" y="4895809"/>
            <a:ext cx="949406" cy="36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95310" y="580705"/>
            <a:ext cx="1217306" cy="44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319706" y="4571367"/>
            <a:ext cx="1267229" cy="126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748487" y="5030986"/>
            <a:ext cx="1090177" cy="11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Shape 62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929981" y="5290578"/>
            <a:ext cx="1103819" cy="11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998213" y="5346326"/>
            <a:ext cx="1135456" cy="108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39148" y="5474496"/>
            <a:ext cx="4705524" cy="119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47840" y="4858804"/>
            <a:ext cx="1553415" cy="149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221773" y="2045862"/>
            <a:ext cx="2092408" cy="192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Shape 63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116674" y="1133080"/>
            <a:ext cx="4099773" cy="411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Shape 63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31565" y="1695937"/>
            <a:ext cx="2800327" cy="2808454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Shape 633"/>
          <p:cNvSpPr/>
          <p:nvPr/>
        </p:nvSpPr>
        <p:spPr>
          <a:xfrm>
            <a:off x="1300538" y="449579"/>
            <a:ext cx="3258921" cy="5176018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8454" tIns="44215" rIns="88454" bIns="44215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38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69398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http://www.metamute.org/sites/www.metamute.org/files/styles/three-col/public/field/image/399%3A100%3Aimage.jpeg?itok=tHd4ueb1"/>
          <p:cNvPicPr>
            <a:picLocks noChangeAspect="1" noChangeArrowheads="1"/>
          </p:cNvPicPr>
          <p:nvPr/>
        </p:nvPicPr>
        <p:blipFill rotWithShape="1">
          <a:blip r:embed="rId2" cstate="print">
            <a:lum contrast="40000"/>
          </a:blip>
          <a:srcRect l="34345" t="-3469" r="30355" b="3469"/>
          <a:stretch/>
        </p:blipFill>
        <p:spPr bwMode="auto">
          <a:xfrm>
            <a:off x="339998" y="591412"/>
            <a:ext cx="1230441" cy="1301355"/>
          </a:xfrm>
          <a:prstGeom prst="rect">
            <a:avLst/>
          </a:prstGeom>
          <a:noFill/>
        </p:spPr>
      </p:pic>
      <p:pic>
        <p:nvPicPr>
          <p:cNvPr id="50" name="Picture 2" descr="http://www.metamute.org/sites/www.metamute.org/files/styles/three-col/public/field/image/399%3A100%3Aimage.jpeg?itok=tHd4ueb1"/>
          <p:cNvPicPr>
            <a:picLocks noChangeAspect="1" noChangeArrowheads="1"/>
          </p:cNvPicPr>
          <p:nvPr/>
        </p:nvPicPr>
        <p:blipFill rotWithShape="1">
          <a:blip r:embed="rId2" cstate="print">
            <a:lum contrast="40000"/>
          </a:blip>
          <a:srcRect l="69191"/>
          <a:stretch/>
        </p:blipFill>
        <p:spPr bwMode="auto">
          <a:xfrm>
            <a:off x="8853870" y="483448"/>
            <a:ext cx="1053751" cy="1310015"/>
          </a:xfrm>
          <a:prstGeom prst="rect">
            <a:avLst/>
          </a:prstGeom>
          <a:noFill/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94" y="508409"/>
            <a:ext cx="1396260" cy="1396260"/>
          </a:xfrm>
          <a:prstGeom prst="rect">
            <a:avLst/>
          </a:prstGeom>
        </p:spPr>
      </p:pic>
      <p:pic>
        <p:nvPicPr>
          <p:cNvPr id="52" name="Picture 2" descr="File:Earth from Spa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26" y="570258"/>
            <a:ext cx="1336684" cy="133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9327" y="2973284"/>
            <a:ext cx="2386535" cy="3620116"/>
          </a:xfrm>
          <a:prstGeom prst="rect">
            <a:avLst/>
          </a:prstGeom>
        </p:spPr>
      </p:pic>
      <p:grpSp>
        <p:nvGrpSpPr>
          <p:cNvPr id="68" name="Agrupar 67"/>
          <p:cNvGrpSpPr/>
          <p:nvPr/>
        </p:nvGrpSpPr>
        <p:grpSpPr>
          <a:xfrm>
            <a:off x="424541" y="3113882"/>
            <a:ext cx="3738687" cy="3051981"/>
            <a:chOff x="4548064" y="3476798"/>
            <a:chExt cx="3242523" cy="2566903"/>
          </a:xfrm>
        </p:grpSpPr>
        <p:pic>
          <p:nvPicPr>
            <p:cNvPr id="55" name="Picture 7" descr="MEIAMAO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-18000" contrast="-3000"/>
                      </a14:imgEffect>
                    </a14:imgLayer>
                  </a14:imgProps>
                </a:ext>
              </a:extLst>
            </a:blip>
            <a:srcRect l="9838" t="5901" r="12988" b="6951"/>
            <a:stretch>
              <a:fillRect/>
            </a:stretch>
          </p:blipFill>
          <p:spPr bwMode="auto">
            <a:xfrm>
              <a:off x="4633262" y="3589356"/>
              <a:ext cx="3008307" cy="234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riângulo retângulo 9"/>
            <p:cNvSpPr/>
            <p:nvPr/>
          </p:nvSpPr>
          <p:spPr>
            <a:xfrm rot="5585143">
              <a:off x="4885874" y="3138988"/>
              <a:ext cx="2566903" cy="324252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gency FB" pitchFamily="34" charset="0"/>
              </a:endParaRPr>
            </a:p>
          </p:txBody>
        </p:sp>
      </p:grpSp>
      <p:pic>
        <p:nvPicPr>
          <p:cNvPr id="67" name="Picture 7" descr="MEIAMAO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838" t="5901" r="12988" b="6951"/>
          <a:stretch>
            <a:fillRect/>
          </a:stretch>
        </p:blipFill>
        <p:spPr bwMode="auto">
          <a:xfrm>
            <a:off x="424537" y="2973283"/>
            <a:ext cx="4013511" cy="32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CaixaDeTexto 55"/>
          <p:cNvSpPr txBox="1"/>
          <p:nvPr/>
        </p:nvSpPr>
        <p:spPr>
          <a:xfrm>
            <a:off x="1314700" y="4770315"/>
            <a:ext cx="1153255" cy="795003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pPr algn="ctr"/>
            <a:r>
              <a:rPr lang="es-ES_tradnl" sz="2000" b="1" dirty="0" err="1">
                <a:latin typeface="Agency FB" pitchFamily="34" charset="0"/>
              </a:rPr>
              <a:t>tecnologia</a:t>
            </a:r>
            <a:endParaRPr lang="es-ES_tradnl" sz="2000" b="1" dirty="0">
              <a:latin typeface="Agency FB" pitchFamily="34" charset="0"/>
            </a:endParaRPr>
          </a:p>
          <a:p>
            <a:pPr algn="ctr"/>
            <a:r>
              <a:rPr lang="es-ES_tradnl" sz="2000" b="1" dirty="0" err="1">
                <a:latin typeface="Agency FB" pitchFamily="34" charset="0"/>
              </a:rPr>
              <a:t>high</a:t>
            </a:r>
            <a:r>
              <a:rPr lang="es-ES_tradnl" sz="2000" b="1" dirty="0">
                <a:latin typeface="Agency FB" pitchFamily="34" charset="0"/>
              </a:rPr>
              <a:t> </a:t>
            </a:r>
            <a:r>
              <a:rPr lang="es-ES_tradnl" sz="2000" b="1" dirty="0" err="1">
                <a:latin typeface="Agency FB" pitchFamily="34" charset="0"/>
              </a:rPr>
              <a:t>tech</a:t>
            </a:r>
            <a:endParaRPr lang="es-ES_tradnl" b="1" dirty="0">
              <a:latin typeface="Agency FB" pitchFamily="34" charset="0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2293884" y="3279651"/>
            <a:ext cx="1498609" cy="795003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pPr algn="ctr"/>
            <a:r>
              <a:rPr lang="es-ES_tradnl" sz="2000" b="1" dirty="0" err="1">
                <a:latin typeface="Agency FB" pitchFamily="34" charset="0"/>
              </a:rPr>
              <a:t>colaboração</a:t>
            </a:r>
            <a:endParaRPr lang="es-ES_tradnl" sz="2000" b="1" dirty="0">
              <a:latin typeface="Agency FB" pitchFamily="34" charset="0"/>
            </a:endParaRPr>
          </a:p>
          <a:p>
            <a:pPr algn="ctr"/>
            <a:r>
              <a:rPr lang="es-ES_tradnl" sz="2000" b="1" dirty="0" err="1">
                <a:latin typeface="Agency FB" pitchFamily="34" charset="0"/>
              </a:rPr>
              <a:t>high</a:t>
            </a:r>
            <a:r>
              <a:rPr lang="es-ES_tradnl" sz="2000" b="1" dirty="0">
                <a:latin typeface="Agency FB" pitchFamily="34" charset="0"/>
              </a:rPr>
              <a:t> </a:t>
            </a:r>
            <a:r>
              <a:rPr lang="es-ES_tradnl" sz="2000" b="1" dirty="0" err="1">
                <a:latin typeface="Agency FB" pitchFamily="34" charset="0"/>
              </a:rPr>
              <a:t>touch</a:t>
            </a:r>
            <a:r>
              <a:rPr lang="es-ES_tradnl" sz="2000" b="1" dirty="0">
                <a:latin typeface="Agency FB" pitchFamily="34" charset="0"/>
              </a:rPr>
              <a:t> </a:t>
            </a:r>
            <a:endParaRPr lang="es-ES_tradnl" b="1" dirty="0">
              <a:latin typeface="Agency FB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747530" y="58634"/>
            <a:ext cx="5004155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Agency FB" pitchFamily="34" charset="0"/>
              </a:rPr>
              <a:t>conexão</a:t>
            </a:r>
            <a:endParaRPr lang="en-US" sz="3600" b="1" dirty="0">
              <a:solidFill>
                <a:schemeClr val="bg1"/>
              </a:solidFill>
              <a:latin typeface="Agency FB" pitchFamily="34" charset="0"/>
            </a:endParaRPr>
          </a:p>
          <a:p>
            <a:pPr marL="0" lvl="1"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gency FB" pitchFamily="34" charset="0"/>
              </a:rPr>
              <a:t>= </a:t>
            </a:r>
          </a:p>
          <a:p>
            <a:pPr marL="0" lvl="1" algn="ctr"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Agency FB" pitchFamily="34" charset="0"/>
              </a:rPr>
              <a:t>inteligência</a:t>
            </a:r>
            <a:r>
              <a:rPr lang="en-US" sz="3600" b="1" dirty="0">
                <a:solidFill>
                  <a:schemeClr val="bg1"/>
                </a:solidFill>
                <a:latin typeface="Agency FB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gency FB" pitchFamily="34" charset="0"/>
              </a:rPr>
              <a:t>coletiva</a:t>
            </a:r>
            <a:endParaRPr lang="en-US" sz="3600" b="1" dirty="0">
              <a:solidFill>
                <a:schemeClr val="bg1"/>
              </a:solidFill>
              <a:latin typeface="Agency FB" pitchFamily="34" charset="0"/>
            </a:endParaRPr>
          </a:p>
          <a:p>
            <a:pPr marL="0" lvl="1" algn="ctr">
              <a:lnSpc>
                <a:spcPct val="150000"/>
              </a:lnSpc>
            </a:pPr>
            <a:endParaRPr lang="en-US" sz="2000" b="1" dirty="0">
              <a:solidFill>
                <a:schemeClr val="bg1"/>
              </a:solidFill>
              <a:latin typeface="Agency FB" pitchFamily="34" charset="0"/>
            </a:endParaRPr>
          </a:p>
          <a:p>
            <a:pPr marL="0" lvl="1" algn="ctr">
              <a:lnSpc>
                <a:spcPct val="150000"/>
              </a:lnSpc>
            </a:pPr>
            <a:endParaRPr lang="en-US" sz="3600" b="1" dirty="0">
              <a:solidFill>
                <a:schemeClr val="bg1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4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941639" y="1162499"/>
            <a:ext cx="4066711" cy="272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1029">
            <a:off x="2136191" y="4241127"/>
            <a:ext cx="1677576" cy="122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34">
            <a:off x="6061413" y="4045294"/>
            <a:ext cx="5400000" cy="13760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92"/>
          <a:stretch/>
        </p:blipFill>
        <p:spPr>
          <a:xfrm>
            <a:off x="6493565" y="848143"/>
            <a:ext cx="4328912" cy="320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34">
            <a:off x="767019" y="3600299"/>
            <a:ext cx="10797788" cy="27515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92"/>
          <a:stretch/>
        </p:blipFill>
        <p:spPr>
          <a:xfrm>
            <a:off x="3329475" y="85746"/>
            <a:ext cx="4710052" cy="348174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02" t="84216" r="-136302" b="-4493"/>
          <a:stretch/>
        </p:blipFill>
        <p:spPr>
          <a:xfrm>
            <a:off x="7741151" y="4011563"/>
            <a:ext cx="3895331" cy="798659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170037" y="289693"/>
            <a:ext cx="3840427" cy="17543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Agency FB" pitchFamily="34" charset="0"/>
              </a:rPr>
              <a:t>como</a:t>
            </a:r>
            <a:endParaRPr lang="en-US" sz="3600" b="1" dirty="0">
              <a:solidFill>
                <a:srgbClr val="FF0066"/>
              </a:solidFill>
              <a:latin typeface="Agency FB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66"/>
                </a:solidFill>
                <a:latin typeface="Agency FB" pitchFamily="34" charset="0"/>
              </a:rPr>
              <a:t>síntese</a:t>
            </a:r>
            <a:endParaRPr lang="en-US" sz="3600" b="1" dirty="0">
              <a:solidFill>
                <a:srgbClr val="FF0066"/>
              </a:solidFill>
              <a:latin typeface="Agency FB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66"/>
                </a:solidFill>
                <a:latin typeface="Agency FB" pitchFamily="34" charset="0"/>
              </a:rPr>
              <a:t>processos</a:t>
            </a:r>
            <a:r>
              <a:rPr lang="en-US" sz="3600" b="1" dirty="0">
                <a:solidFill>
                  <a:srgbClr val="FF0066"/>
                </a:solidFill>
                <a:latin typeface="Agency FB" pitchFamily="34" charset="0"/>
              </a:rPr>
              <a:t> </a:t>
            </a:r>
            <a:endParaRPr lang="pt-BR" sz="3600" b="1" dirty="0">
              <a:solidFill>
                <a:srgbClr val="FF0066"/>
              </a:solidFill>
              <a:latin typeface="Agency FB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8F5F357-9144-4879-A7BB-72A28DCA8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2800" y="418253"/>
            <a:ext cx="3840427" cy="17543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0" tIns="45719" rIns="91420" bIns="45719">
            <a:spAutoFit/>
          </a:bodyPr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Agency FB" pitchFamily="34" charset="0"/>
              </a:rPr>
              <a:t>lentes</a:t>
            </a:r>
            <a:endParaRPr lang="en-US" sz="3600" b="1" dirty="0">
              <a:solidFill>
                <a:srgbClr val="FF0066"/>
              </a:solidFill>
              <a:latin typeface="Agency FB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66"/>
                </a:solidFill>
                <a:latin typeface="Agency FB" pitchFamily="34" charset="0"/>
              </a:rPr>
              <a:t>bússola</a:t>
            </a:r>
            <a:endParaRPr lang="en-US" sz="3600" b="1" dirty="0">
              <a:solidFill>
                <a:srgbClr val="FF0066"/>
              </a:solidFill>
              <a:latin typeface="Agency FB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66"/>
                </a:solidFill>
                <a:latin typeface="Agency FB" pitchFamily="34" charset="0"/>
              </a:rPr>
              <a:t>mapa</a:t>
            </a:r>
            <a:r>
              <a:rPr lang="en-US" sz="3600" b="1" dirty="0">
                <a:solidFill>
                  <a:srgbClr val="FF0066"/>
                </a:solidFill>
                <a:latin typeface="Agency FB" pitchFamily="34" charset="0"/>
              </a:rPr>
              <a:t> </a:t>
            </a:r>
            <a:endParaRPr lang="pt-BR" sz="3600" b="1" dirty="0">
              <a:solidFill>
                <a:srgbClr val="FF0066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1" y="2092875"/>
            <a:ext cx="2414043" cy="225944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802591" y="157052"/>
            <a:ext cx="2798220" cy="1384993"/>
          </a:xfrm>
          <a:prstGeom prst="rect">
            <a:avLst/>
          </a:prstGeom>
        </p:spPr>
        <p:txBody>
          <a:bodyPr wrap="square" lIns="91420" tIns="45719" rIns="91420" bIns="4571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REDE = EXPONENCIAL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fluxo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 5</a:t>
            </a:r>
            <a:r>
              <a:rPr lang="en-US" sz="2800" b="1" baseline="30000" dirty="0">
                <a:solidFill>
                  <a:schemeClr val="bg1"/>
                </a:solidFill>
                <a:latin typeface="Agency FB" pitchFamily="34" charset="0"/>
              </a:rPr>
              <a:t>5 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= 3125</a:t>
            </a:r>
            <a:endParaRPr lang="pt-BR" sz="28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63306" y="1837606"/>
            <a:ext cx="3764335" cy="1384993"/>
          </a:xfrm>
          <a:prstGeom prst="rect">
            <a:avLst/>
          </a:prstGeom>
        </p:spPr>
        <p:txBody>
          <a:bodyPr wrap="square" lIns="91420" tIns="45719" rIns="91420" bIns="4571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NÓS, O PLANETA E O TEMPO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gency FB" pitchFamily="34" charset="0"/>
              </a:rPr>
              <a:t>fluxo</a:t>
            </a:r>
            <a:r>
              <a:rPr lang="en-US" sz="2800" b="1" dirty="0">
                <a:solidFill>
                  <a:schemeClr val="bg1"/>
                </a:solidFill>
                <a:latin typeface="Agency FB" pitchFamily="34" charset="0"/>
              </a:rPr>
              <a:t> LINEAR  5 + 5 = 10</a:t>
            </a:r>
            <a:endParaRPr lang="pt-BR" sz="2800" b="1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64" y="3813720"/>
            <a:ext cx="2332347" cy="23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2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11567</TotalTime>
  <Words>1133</Words>
  <Application>Microsoft Office PowerPoint</Application>
  <PresentationFormat>Widescreen</PresentationFormat>
  <Paragraphs>459</Paragraphs>
  <Slides>77</Slides>
  <Notes>20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77</vt:i4>
      </vt:variant>
    </vt:vector>
  </HeadingPairs>
  <TitlesOfParts>
    <vt:vector size="88" baseType="lpstr">
      <vt:lpstr>Arial Narrow</vt:lpstr>
      <vt:lpstr>MS PGothic</vt:lpstr>
      <vt:lpstr>Arial</vt:lpstr>
      <vt:lpstr>Agency FB</vt:lpstr>
      <vt:lpstr>Teko</vt:lpstr>
      <vt:lpstr>Calibri</vt:lpstr>
      <vt:lpstr>Calibri Light</vt:lpstr>
      <vt:lpstr>游ゴシック</vt:lpstr>
      <vt:lpstr>Jokerman LET</vt:lpstr>
      <vt:lpstr>Tema do Office</vt:lpstr>
      <vt:lpstr>5_Tema do Office</vt:lpstr>
      <vt:lpstr>Apresentação do PowerPoint</vt:lpstr>
      <vt:lpstr>Apresentação do PowerPoint</vt:lpstr>
      <vt:lpstr>PARA QUE A TRANSIÇÃO SEJA OPORTUNIDADE  E NÃO CRISE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     </vt:lpstr>
      <vt:lpstr>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Lala</dc:creator>
  <cp:lastModifiedBy>Lala Deheinzelin</cp:lastModifiedBy>
  <cp:revision>148</cp:revision>
  <dcterms:created xsi:type="dcterms:W3CDTF">2017-03-15T16:04:26Z</dcterms:created>
  <dcterms:modified xsi:type="dcterms:W3CDTF">2017-06-28T15:21:36Z</dcterms:modified>
</cp:coreProperties>
</file>