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5"/>
  </p:notesMasterIdLst>
  <p:sldIdLst>
    <p:sldId id="256" r:id="rId2"/>
    <p:sldId id="258" r:id="rId3"/>
    <p:sldId id="282" r:id="rId4"/>
    <p:sldId id="267" r:id="rId5"/>
    <p:sldId id="285" r:id="rId6"/>
    <p:sldId id="272" r:id="rId7"/>
    <p:sldId id="291" r:id="rId8"/>
    <p:sldId id="269" r:id="rId9"/>
    <p:sldId id="279" r:id="rId10"/>
    <p:sldId id="280" r:id="rId11"/>
    <p:sldId id="275" r:id="rId12"/>
    <p:sldId id="287" r:id="rId13"/>
    <p:sldId id="288" r:id="rId14"/>
    <p:sldId id="286" r:id="rId15"/>
    <p:sldId id="290" r:id="rId16"/>
    <p:sldId id="274" r:id="rId17"/>
    <p:sldId id="261" r:id="rId18"/>
    <p:sldId id="284" r:id="rId19"/>
    <p:sldId id="264" r:id="rId20"/>
    <p:sldId id="277" r:id="rId21"/>
    <p:sldId id="278" r:id="rId22"/>
    <p:sldId id="283" r:id="rId23"/>
    <p:sldId id="26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NA BRAGA" initials="LB" lastIdx="2" clrIdx="0">
    <p:extLst>
      <p:ext uri="{19B8F6BF-5375-455C-9EA6-DF929625EA0E}">
        <p15:presenceInfo xmlns:p15="http://schemas.microsoft.com/office/powerpoint/2012/main" userId="b6b54e7042be00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204C8-6714-4EBB-AB69-846CD07449C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019F045-6614-447C-8294-CF25EB2C8879}">
      <dgm:prSet phldrT="[Text]" custT="1"/>
      <dgm:spPr/>
      <dgm:t>
        <a:bodyPr/>
        <a:lstStyle/>
        <a:p>
          <a:r>
            <a:rPr lang="pt-BR" sz="2400" dirty="0" err="1">
              <a:highlight>
                <a:srgbClr val="000080"/>
              </a:highlight>
            </a:rPr>
            <a:t>Constituicao</a:t>
          </a:r>
          <a:r>
            <a:rPr lang="pt-BR" sz="2400" dirty="0">
              <a:highlight>
                <a:srgbClr val="000080"/>
              </a:highlight>
            </a:rPr>
            <a:t> Federal</a:t>
          </a:r>
        </a:p>
        <a:p>
          <a:r>
            <a:rPr lang="pt-BR" sz="2400" dirty="0"/>
            <a:t>igualdade (5º, </a:t>
          </a:r>
          <a:r>
            <a:rPr lang="pt-BR" sz="2400" i="1" dirty="0"/>
            <a:t>caput</a:t>
          </a:r>
          <a:r>
            <a:rPr lang="pt-BR" sz="2400" dirty="0"/>
            <a:t>), inviolabilidade da imagem e da intimidade (5º, X), proteção </a:t>
          </a:r>
          <a:r>
            <a:rPr lang="pt-BR" sz="2400" dirty="0" err="1"/>
            <a:t>prioritaria</a:t>
          </a:r>
          <a:r>
            <a:rPr lang="pt-BR" sz="2400" dirty="0"/>
            <a:t> e integral de crianças, jovens e adolescentes (226, 227), objetivo de erradicar discriminação (3º, III) </a:t>
          </a:r>
        </a:p>
      </dgm:t>
    </dgm:pt>
    <dgm:pt modelId="{1BB02E5C-DEA9-4B91-9E40-CF8CAC740FCB}" type="parTrans" cxnId="{F5B65686-2769-4160-8D86-E009C9CFE6E9}">
      <dgm:prSet/>
      <dgm:spPr/>
      <dgm:t>
        <a:bodyPr/>
        <a:lstStyle/>
        <a:p>
          <a:endParaRPr lang="pt-BR"/>
        </a:p>
      </dgm:t>
    </dgm:pt>
    <dgm:pt modelId="{7BECA001-47C1-4EE8-AE91-8852577D0C2F}" type="sibTrans" cxnId="{F5B65686-2769-4160-8D86-E009C9CFE6E9}">
      <dgm:prSet/>
      <dgm:spPr/>
      <dgm:t>
        <a:bodyPr/>
        <a:lstStyle/>
        <a:p>
          <a:endParaRPr lang="pt-BR"/>
        </a:p>
      </dgm:t>
    </dgm:pt>
    <dgm:pt modelId="{E6EC3112-CEFD-479D-A0FE-2144B468EB8A}">
      <dgm:prSet phldrT="[Text]"/>
      <dgm:spPr/>
      <dgm:t>
        <a:bodyPr/>
        <a:lstStyle/>
        <a:p>
          <a:r>
            <a:rPr lang="pt-BR" dirty="0" err="1">
              <a:highlight>
                <a:srgbClr val="000080"/>
              </a:highlight>
            </a:rPr>
            <a:t>Codigo</a:t>
          </a:r>
          <a:r>
            <a:rPr lang="pt-BR" dirty="0">
              <a:highlight>
                <a:srgbClr val="000080"/>
              </a:highlight>
            </a:rPr>
            <a:t> Penal</a:t>
          </a:r>
        </a:p>
        <a:p>
          <a:r>
            <a:rPr lang="pt-BR" dirty="0"/>
            <a:t>Injuria (140), furto (155), roubo(157), extorsão (158), intimidação sexual ou assedio (213, 217ª), constrangimento ilegal(146)	</a:t>
          </a:r>
        </a:p>
      </dgm:t>
    </dgm:pt>
    <dgm:pt modelId="{CE2A78BB-A60F-49D4-B9A4-C94049479768}" type="parTrans" cxnId="{5ABFF05D-3B1F-42E5-97D5-64F3736F77BE}">
      <dgm:prSet/>
      <dgm:spPr/>
      <dgm:t>
        <a:bodyPr/>
        <a:lstStyle/>
        <a:p>
          <a:endParaRPr lang="pt-BR"/>
        </a:p>
      </dgm:t>
    </dgm:pt>
    <dgm:pt modelId="{325D06E0-EAA9-43D0-AD01-303095854054}" type="sibTrans" cxnId="{5ABFF05D-3B1F-42E5-97D5-64F3736F77BE}">
      <dgm:prSet/>
      <dgm:spPr/>
      <dgm:t>
        <a:bodyPr/>
        <a:lstStyle/>
        <a:p>
          <a:endParaRPr lang="pt-BR"/>
        </a:p>
      </dgm:t>
    </dgm:pt>
    <dgm:pt modelId="{D25B7FC0-818F-43DA-8D10-47567DDCF328}">
      <dgm:prSet phldrT="[Text]"/>
      <dgm:spPr/>
      <dgm:t>
        <a:bodyPr/>
        <a:lstStyle/>
        <a:p>
          <a:r>
            <a:rPr lang="pt-BR" dirty="0">
              <a:highlight>
                <a:srgbClr val="000080"/>
              </a:highlight>
            </a:rPr>
            <a:t>ESTATUTO DA CRIANCA E DO ADOLESCENTE</a:t>
          </a:r>
        </a:p>
        <a:p>
          <a:r>
            <a:rPr lang="pt-BR" dirty="0" err="1"/>
            <a:t>Protecao</a:t>
          </a:r>
          <a:r>
            <a:rPr lang="pt-BR" dirty="0"/>
            <a:t> integral (1º), família, sociedade e instituições devem proteger contra violência e discriminação (3º e 4º)</a:t>
          </a:r>
        </a:p>
      </dgm:t>
    </dgm:pt>
    <dgm:pt modelId="{3F03DF89-9A0B-4441-94E3-3770592D2B3E}" type="parTrans" cxnId="{2BF43736-48BB-4A4A-A0CF-6CB8C5F8521E}">
      <dgm:prSet/>
      <dgm:spPr/>
      <dgm:t>
        <a:bodyPr/>
        <a:lstStyle/>
        <a:p>
          <a:endParaRPr lang="pt-BR"/>
        </a:p>
      </dgm:t>
    </dgm:pt>
    <dgm:pt modelId="{BF67CD07-CE36-418C-9691-41B1B5C25D69}" type="sibTrans" cxnId="{2BF43736-48BB-4A4A-A0CF-6CB8C5F8521E}">
      <dgm:prSet/>
      <dgm:spPr/>
      <dgm:t>
        <a:bodyPr/>
        <a:lstStyle/>
        <a:p>
          <a:endParaRPr lang="pt-BR"/>
        </a:p>
      </dgm:t>
    </dgm:pt>
    <dgm:pt modelId="{5AD7ED5F-88C4-49B8-879C-D298704A0E48}">
      <dgm:prSet phldrT="[Text]"/>
      <dgm:spPr/>
      <dgm:t>
        <a:bodyPr/>
        <a:lstStyle/>
        <a:p>
          <a:r>
            <a:rPr lang="pt-BR" dirty="0">
              <a:highlight>
                <a:srgbClr val="000080"/>
              </a:highlight>
            </a:rPr>
            <a:t>LEIS DE COMBATE AO </a:t>
          </a:r>
          <a:r>
            <a:rPr lang="pt-BR" i="1" dirty="0">
              <a:highlight>
                <a:srgbClr val="000080"/>
              </a:highlight>
            </a:rPr>
            <a:t>BULLYING</a:t>
          </a:r>
        </a:p>
        <a:p>
          <a:r>
            <a:rPr lang="pt-BR" i="0" dirty="0"/>
            <a:t>Leis 13.185/15</a:t>
          </a:r>
        </a:p>
        <a:p>
          <a:r>
            <a:rPr lang="pt-BR" i="0" dirty="0"/>
            <a:t>13.663/18</a:t>
          </a:r>
        </a:p>
      </dgm:t>
    </dgm:pt>
    <dgm:pt modelId="{87BB5C7B-7B46-4B29-B763-6CDBBBA96C83}" type="parTrans" cxnId="{237F8363-05EB-4E95-9CDE-9AFB4681FBD0}">
      <dgm:prSet/>
      <dgm:spPr/>
      <dgm:t>
        <a:bodyPr/>
        <a:lstStyle/>
        <a:p>
          <a:endParaRPr lang="pt-BR"/>
        </a:p>
      </dgm:t>
    </dgm:pt>
    <dgm:pt modelId="{B7C083E0-0A37-40EE-88F0-61E83CCA64F2}" type="sibTrans" cxnId="{237F8363-05EB-4E95-9CDE-9AFB4681FBD0}">
      <dgm:prSet/>
      <dgm:spPr/>
      <dgm:t>
        <a:bodyPr/>
        <a:lstStyle/>
        <a:p>
          <a:endParaRPr lang="pt-BR"/>
        </a:p>
      </dgm:t>
    </dgm:pt>
    <dgm:pt modelId="{1EBD09E0-80C8-4794-8A1B-F31E1B0F7F84}" type="pres">
      <dgm:prSet presAssocID="{C04204C8-6714-4EBB-AB69-846CD07449C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69D00F0-2CA7-441B-B48C-BECFD720F9E8}" type="pres">
      <dgm:prSet presAssocID="{B019F045-6614-447C-8294-CF25EB2C8879}" presName="roof" presStyleLbl="dkBgShp" presStyleIdx="0" presStyleCnt="2" custScaleY="133178" custLinFactNeighborX="-265" custLinFactNeighborY="9263"/>
      <dgm:spPr/>
      <dgm:t>
        <a:bodyPr/>
        <a:lstStyle/>
        <a:p>
          <a:endParaRPr lang="pt-BR"/>
        </a:p>
      </dgm:t>
    </dgm:pt>
    <dgm:pt modelId="{74884E89-3925-49CF-85D9-A2E86191D5C8}" type="pres">
      <dgm:prSet presAssocID="{B019F045-6614-447C-8294-CF25EB2C8879}" presName="pillars" presStyleCnt="0"/>
      <dgm:spPr/>
    </dgm:pt>
    <dgm:pt modelId="{76DF2126-0768-4689-9E73-C835993F998F}" type="pres">
      <dgm:prSet presAssocID="{B019F045-6614-447C-8294-CF25EB2C8879}" presName="pillar1" presStyleLbl="node1" presStyleIdx="0" presStyleCnt="3" custLinFactNeighborX="1687" custLinFactNeighborY="1394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9B4B22-3C5A-461B-87F0-23A25D286183}" type="pres">
      <dgm:prSet presAssocID="{D25B7FC0-818F-43DA-8D10-47567DDCF328}" presName="pillarX" presStyleLbl="node1" presStyleIdx="1" presStyleCnt="3" custScaleY="88034" custLinFactNeighborX="1477" custLinFactNeighborY="1437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165C20-6A3C-40FD-B6AD-FB122F595405}" type="pres">
      <dgm:prSet presAssocID="{5AD7ED5F-88C4-49B8-879C-D298704A0E48}" presName="pillarX" presStyleLbl="node1" presStyleIdx="2" presStyleCnt="3" custLinFactNeighborX="-2827" custLinFactNeighborY="144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3607C1-7668-445C-80D0-E62EE350755D}" type="pres">
      <dgm:prSet presAssocID="{B019F045-6614-447C-8294-CF25EB2C8879}" presName="base" presStyleLbl="dkBgShp" presStyleIdx="1" presStyleCnt="2"/>
      <dgm:spPr/>
    </dgm:pt>
  </dgm:ptLst>
  <dgm:cxnLst>
    <dgm:cxn modelId="{E3BE1C11-EAD3-4F51-B434-596A2EA79DC3}" type="presOf" srcId="{C04204C8-6714-4EBB-AB69-846CD07449CB}" destId="{1EBD09E0-80C8-4794-8A1B-F31E1B0F7F84}" srcOrd="0" destOrd="0" presId="urn:microsoft.com/office/officeart/2005/8/layout/hList3"/>
    <dgm:cxn modelId="{FD2BCC89-7E95-4F25-876A-25FC5EF61461}" type="presOf" srcId="{5AD7ED5F-88C4-49B8-879C-D298704A0E48}" destId="{78165C20-6A3C-40FD-B6AD-FB122F595405}" srcOrd="0" destOrd="0" presId="urn:microsoft.com/office/officeart/2005/8/layout/hList3"/>
    <dgm:cxn modelId="{6B4F1F15-2490-4F2C-A075-72DA77C85B5B}" type="presOf" srcId="{B019F045-6614-447C-8294-CF25EB2C8879}" destId="{C69D00F0-2CA7-441B-B48C-BECFD720F9E8}" srcOrd="0" destOrd="0" presId="urn:microsoft.com/office/officeart/2005/8/layout/hList3"/>
    <dgm:cxn modelId="{898BFD2F-52A9-4D67-BB45-FA16B76CE09D}" type="presOf" srcId="{E6EC3112-CEFD-479D-A0FE-2144B468EB8A}" destId="{76DF2126-0768-4689-9E73-C835993F998F}" srcOrd="0" destOrd="0" presId="urn:microsoft.com/office/officeart/2005/8/layout/hList3"/>
    <dgm:cxn modelId="{2BF43736-48BB-4A4A-A0CF-6CB8C5F8521E}" srcId="{B019F045-6614-447C-8294-CF25EB2C8879}" destId="{D25B7FC0-818F-43DA-8D10-47567DDCF328}" srcOrd="1" destOrd="0" parTransId="{3F03DF89-9A0B-4441-94E3-3770592D2B3E}" sibTransId="{BF67CD07-CE36-418C-9691-41B1B5C25D69}"/>
    <dgm:cxn modelId="{237F8363-05EB-4E95-9CDE-9AFB4681FBD0}" srcId="{B019F045-6614-447C-8294-CF25EB2C8879}" destId="{5AD7ED5F-88C4-49B8-879C-D298704A0E48}" srcOrd="2" destOrd="0" parTransId="{87BB5C7B-7B46-4B29-B763-6CDBBBA96C83}" sibTransId="{B7C083E0-0A37-40EE-88F0-61E83CCA64F2}"/>
    <dgm:cxn modelId="{5ABFF05D-3B1F-42E5-97D5-64F3736F77BE}" srcId="{B019F045-6614-447C-8294-CF25EB2C8879}" destId="{E6EC3112-CEFD-479D-A0FE-2144B468EB8A}" srcOrd="0" destOrd="0" parTransId="{CE2A78BB-A60F-49D4-B9A4-C94049479768}" sibTransId="{325D06E0-EAA9-43D0-AD01-303095854054}"/>
    <dgm:cxn modelId="{F5B65686-2769-4160-8D86-E009C9CFE6E9}" srcId="{C04204C8-6714-4EBB-AB69-846CD07449CB}" destId="{B019F045-6614-447C-8294-CF25EB2C8879}" srcOrd="0" destOrd="0" parTransId="{1BB02E5C-DEA9-4B91-9E40-CF8CAC740FCB}" sibTransId="{7BECA001-47C1-4EE8-AE91-8852577D0C2F}"/>
    <dgm:cxn modelId="{44A2060A-3BF5-41F6-BF34-CFA0CE73B533}" type="presOf" srcId="{D25B7FC0-818F-43DA-8D10-47567DDCF328}" destId="{9C9B4B22-3C5A-461B-87F0-23A25D286183}" srcOrd="0" destOrd="0" presId="urn:microsoft.com/office/officeart/2005/8/layout/hList3"/>
    <dgm:cxn modelId="{3A329172-3D3E-47FC-AE00-365210846E18}" type="presParOf" srcId="{1EBD09E0-80C8-4794-8A1B-F31E1B0F7F84}" destId="{C69D00F0-2CA7-441B-B48C-BECFD720F9E8}" srcOrd="0" destOrd="0" presId="urn:microsoft.com/office/officeart/2005/8/layout/hList3"/>
    <dgm:cxn modelId="{A19C620E-892C-4103-A7F2-E0A78D1EAE32}" type="presParOf" srcId="{1EBD09E0-80C8-4794-8A1B-F31E1B0F7F84}" destId="{74884E89-3925-49CF-85D9-A2E86191D5C8}" srcOrd="1" destOrd="0" presId="urn:microsoft.com/office/officeart/2005/8/layout/hList3"/>
    <dgm:cxn modelId="{B2F7F9E4-7333-407B-9CB0-ACD4C5043E6D}" type="presParOf" srcId="{74884E89-3925-49CF-85D9-A2E86191D5C8}" destId="{76DF2126-0768-4689-9E73-C835993F998F}" srcOrd="0" destOrd="0" presId="urn:microsoft.com/office/officeart/2005/8/layout/hList3"/>
    <dgm:cxn modelId="{EC872269-62C2-44E1-9868-5BC927361B2F}" type="presParOf" srcId="{74884E89-3925-49CF-85D9-A2E86191D5C8}" destId="{9C9B4B22-3C5A-461B-87F0-23A25D286183}" srcOrd="1" destOrd="0" presId="urn:microsoft.com/office/officeart/2005/8/layout/hList3"/>
    <dgm:cxn modelId="{121BC9DA-1A6C-4F58-A749-5F6501386CEA}" type="presParOf" srcId="{74884E89-3925-49CF-85D9-A2E86191D5C8}" destId="{78165C20-6A3C-40FD-B6AD-FB122F595405}" srcOrd="2" destOrd="0" presId="urn:microsoft.com/office/officeart/2005/8/layout/hList3"/>
    <dgm:cxn modelId="{75CC404D-A7DB-4A1A-BFCD-9A126501830B}" type="presParOf" srcId="{1EBD09E0-80C8-4794-8A1B-F31E1B0F7F84}" destId="{8E3607C1-7668-445C-80D0-E62EE350755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D00F0-2CA7-441B-B48C-BECFD720F9E8}">
      <dsp:nvSpPr>
        <dsp:cNvPr id="0" name=""/>
        <dsp:cNvSpPr/>
      </dsp:nvSpPr>
      <dsp:spPr>
        <a:xfrm>
          <a:off x="0" y="11135"/>
          <a:ext cx="9361488" cy="153128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err="1">
              <a:highlight>
                <a:srgbClr val="000080"/>
              </a:highlight>
            </a:rPr>
            <a:t>Constituicao</a:t>
          </a:r>
          <a:r>
            <a:rPr lang="pt-BR" sz="2400" kern="1200" dirty="0">
              <a:highlight>
                <a:srgbClr val="000080"/>
              </a:highlight>
            </a:rPr>
            <a:t> Federal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/>
            <a:t>igualdade (5º, </a:t>
          </a:r>
          <a:r>
            <a:rPr lang="pt-BR" sz="2400" i="1" kern="1200" dirty="0"/>
            <a:t>caput</a:t>
          </a:r>
          <a:r>
            <a:rPr lang="pt-BR" sz="2400" kern="1200" dirty="0"/>
            <a:t>), inviolabilidade da imagem e da intimidade (5º, X), proteção </a:t>
          </a:r>
          <a:r>
            <a:rPr lang="pt-BR" sz="2400" kern="1200" dirty="0" err="1"/>
            <a:t>prioritaria</a:t>
          </a:r>
          <a:r>
            <a:rPr lang="pt-BR" sz="2400" kern="1200" dirty="0"/>
            <a:t> e integral de crianças, jovens e adolescentes (226, 227), objetivo de erradicar discriminação (3º, III) </a:t>
          </a:r>
        </a:p>
      </dsp:txBody>
      <dsp:txXfrm>
        <a:off x="0" y="11135"/>
        <a:ext cx="9361488" cy="1531282"/>
      </dsp:txXfrm>
    </dsp:sp>
    <dsp:sp modelId="{76DF2126-0768-4689-9E73-C835993F998F}">
      <dsp:nvSpPr>
        <dsp:cNvPr id="0" name=""/>
        <dsp:cNvSpPr/>
      </dsp:nvSpPr>
      <dsp:spPr>
        <a:xfrm>
          <a:off x="57162" y="1418088"/>
          <a:ext cx="3117448" cy="24145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err="1">
              <a:highlight>
                <a:srgbClr val="000080"/>
              </a:highlight>
            </a:rPr>
            <a:t>Codigo</a:t>
          </a:r>
          <a:r>
            <a:rPr lang="pt-BR" sz="2000" kern="1200" dirty="0">
              <a:highlight>
                <a:srgbClr val="000080"/>
              </a:highlight>
            </a:rPr>
            <a:t> Penal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/>
            <a:t>Injuria (140), furto (155), roubo(157), extorsão (158), intimidação sexual ou assedio (213, 217ª), constrangimento ilegal(146)	</a:t>
          </a:r>
        </a:p>
      </dsp:txBody>
      <dsp:txXfrm>
        <a:off x="57162" y="1418088"/>
        <a:ext cx="3117448" cy="2414582"/>
      </dsp:txXfrm>
    </dsp:sp>
    <dsp:sp modelId="{9C9B4B22-3C5A-461B-87F0-23A25D286183}">
      <dsp:nvSpPr>
        <dsp:cNvPr id="0" name=""/>
        <dsp:cNvSpPr/>
      </dsp:nvSpPr>
      <dsp:spPr>
        <a:xfrm>
          <a:off x="3168064" y="1707017"/>
          <a:ext cx="3117448" cy="2125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highlight>
                <a:srgbClr val="000080"/>
              </a:highlight>
            </a:rPr>
            <a:t>ESTATUTO DA CRIANCA E DO ADOLESCENTE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err="1"/>
            <a:t>Protecao</a:t>
          </a:r>
          <a:r>
            <a:rPr lang="pt-BR" sz="2000" kern="1200" dirty="0"/>
            <a:t> integral (1º), família, sociedade e instituições devem proteger contra violência e discriminação (3º e 4º)</a:t>
          </a:r>
        </a:p>
      </dsp:txBody>
      <dsp:txXfrm>
        <a:off x="3168064" y="1707017"/>
        <a:ext cx="3117448" cy="2125653"/>
      </dsp:txXfrm>
    </dsp:sp>
    <dsp:sp modelId="{78165C20-6A3C-40FD-B6AD-FB122F595405}">
      <dsp:nvSpPr>
        <dsp:cNvPr id="0" name=""/>
        <dsp:cNvSpPr/>
      </dsp:nvSpPr>
      <dsp:spPr>
        <a:xfrm>
          <a:off x="6151338" y="1418088"/>
          <a:ext cx="3117448" cy="24145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highlight>
                <a:srgbClr val="000080"/>
              </a:highlight>
            </a:rPr>
            <a:t>LEIS DE COMBATE AO </a:t>
          </a:r>
          <a:r>
            <a:rPr lang="pt-BR" sz="2000" i="1" kern="1200" dirty="0">
              <a:highlight>
                <a:srgbClr val="000080"/>
              </a:highlight>
            </a:rPr>
            <a:t>BULLYING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i="0" kern="1200" dirty="0"/>
            <a:t>Leis 13.185/15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i="0" kern="1200" dirty="0"/>
            <a:t>13.663/18</a:t>
          </a:r>
        </a:p>
      </dsp:txBody>
      <dsp:txXfrm>
        <a:off x="6151338" y="1418088"/>
        <a:ext cx="3117448" cy="2414582"/>
      </dsp:txXfrm>
    </dsp:sp>
    <dsp:sp modelId="{8E3607C1-7668-445C-80D0-E62EE350755D}">
      <dsp:nvSpPr>
        <dsp:cNvPr id="0" name=""/>
        <dsp:cNvSpPr/>
      </dsp:nvSpPr>
      <dsp:spPr>
        <a:xfrm>
          <a:off x="0" y="3659754"/>
          <a:ext cx="9361488" cy="26828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34B08-045B-4E5B-B4EF-C9C90F8969BA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fr-C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4C350-7F50-4D38-83F4-8762681476F0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265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4C350-7F50-4D38-83F4-8762681476F0}" type="slidenum">
              <a:rPr lang="fr-CA" smtClean="0"/>
              <a:pPr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44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58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434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627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613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676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639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775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815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497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27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322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79ECF-9D16-4268-B69A-595D8E0CCFB5}" type="datetimeFigureOut">
              <a:rPr lang="fr-CA" smtClean="0"/>
              <a:pPr/>
              <a:t>2019-06-13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0818D5B-33D7-49AA-B609-5F2E1206FD16}" type="slidenum">
              <a:rPr lang="fr-CA" smtClean="0"/>
              <a:pPr/>
              <a:t>‹nº›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34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conomia.uol.com.br/noticias/redacao/2015/12/04/negros-representam-54-da-populacao-do-pais-mas-sao-so-17-dos-mais-ricos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g1.globo.com/jornal-hoje/noticia/2016/08/casos-de-bullying-nas-escolas-cresce-no-brasil-diz-pesquisa-do-ibge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otaviodelia@terra.com.br" TargetMode="External"/><Relationship Id="rId2" Type="http://schemas.openxmlformats.org/officeDocument/2006/relationships/hyperlink" Target="mailto:ligiap.braga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1.globo.com/jornal-hoje/noticia/2016/08/casos-de-bullying-nas-escolas-cresce-no-brasil-diz-pesquisa-do-ibg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UpGWZkGqa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300FB-4BDB-429C-9548-BD7712EDB5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CA" sz="5400" dirty="0"/>
              <a:t>Bullying </a:t>
            </a:r>
            <a:br>
              <a:rPr lang="fr-CA" sz="5400" dirty="0"/>
            </a:br>
            <a:r>
              <a:rPr lang="fr-CA" sz="5400" dirty="0"/>
              <a:t>e </a:t>
            </a:r>
            <a:br>
              <a:rPr lang="fr-CA" sz="5400" dirty="0"/>
            </a:br>
            <a:r>
              <a:rPr lang="fr-CA" sz="5400" dirty="0"/>
              <a:t>relações </a:t>
            </a:r>
            <a:br>
              <a:rPr lang="fr-CA" sz="5400" dirty="0"/>
            </a:br>
            <a:r>
              <a:rPr lang="fr-CA" sz="5400" dirty="0"/>
              <a:t>étnico-raciais: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63740-7AB5-43E8-9615-772803B683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4400" dirty="0"/>
              <a:t>Um olhar interdisciplinar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3E6E6A8A-6C31-4BD7-B134-3B7415C7BD02}"/>
              </a:ext>
            </a:extLst>
          </p:cNvPr>
          <p:cNvSpPr txBox="1">
            <a:spLocks/>
          </p:cNvSpPr>
          <p:nvPr/>
        </p:nvSpPr>
        <p:spPr>
          <a:xfrm>
            <a:off x="1774424" y="4701695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/>
              <a:t>Otávio d’elia (PSICANALISTA E psicólogo)</a:t>
            </a:r>
          </a:p>
          <a:p>
            <a:r>
              <a:rPr lang="fr-CA" sz="2000" dirty="0"/>
              <a:t>Ligia PEREIRA BRAGA vieira (procuradora do estado)</a:t>
            </a:r>
          </a:p>
        </p:txBody>
      </p:sp>
    </p:spTree>
    <p:extLst>
      <p:ext uri="{BB962C8B-B14F-4D97-AF65-F5344CB8AC3E}">
        <p14:creationId xmlns:p14="http://schemas.microsoft.com/office/powerpoint/2010/main" val="25020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0C3D0-B4E6-4382-A5DA-70B3FE3E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NECESSARIO RECORTE RACIAL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4DE1A-425A-4C8D-957D-6FFB7C889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 construção social da </a:t>
            </a:r>
            <a:r>
              <a:rPr lang="pt-BR" sz="2400" dirty="0" err="1"/>
              <a:t>raca</a:t>
            </a:r>
            <a:r>
              <a:rPr lang="pt-BR" sz="2400" dirty="0"/>
              <a:t> e os padrões </a:t>
            </a:r>
            <a:r>
              <a:rPr lang="pt-BR" sz="2400" dirty="0" err="1"/>
              <a:t>socio-culturais</a:t>
            </a:r>
            <a:r>
              <a:rPr lang="pt-BR" sz="2400" dirty="0"/>
              <a:t> valorizados. </a:t>
            </a:r>
          </a:p>
          <a:p>
            <a:r>
              <a:rPr lang="pt-BR" sz="2400" dirty="0"/>
              <a:t>Sobre os termos </a:t>
            </a:r>
            <a:r>
              <a:rPr lang="pt-BR" sz="2400" dirty="0" smtClean="0"/>
              <a:t>raça, </a:t>
            </a:r>
            <a:r>
              <a:rPr lang="pt-BR" sz="2400" dirty="0"/>
              <a:t>etnia, racismo, preconceito, discriminação racial. </a:t>
            </a:r>
          </a:p>
          <a:p>
            <a:r>
              <a:rPr lang="pt-BR" sz="2400" dirty="0"/>
              <a:t>Racismo estrutural, racismo institucional, racismo recreativo, estereótipos e estigmas sociais:  o juízo de subalternidade depende de um desvirtuamento moral?</a:t>
            </a:r>
          </a:p>
        </p:txBody>
      </p:sp>
    </p:spTree>
    <p:extLst>
      <p:ext uri="{BB962C8B-B14F-4D97-AF65-F5344CB8AC3E}">
        <p14:creationId xmlns:p14="http://schemas.microsoft.com/office/powerpoint/2010/main" val="1809031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RACISMO INSTITUCIONAL </a:t>
            </a:r>
            <a:br>
              <a:rPr lang="fr-CA" dirty="0"/>
            </a:br>
            <a:r>
              <a:rPr lang="fr-CA" dirty="0"/>
              <a:t>NO AMBIENTE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CA" sz="2400" dirty="0"/>
              <a:t>RACISMO INSTITUCIONAL NO AMBIENTE ESCOLAR</a:t>
            </a:r>
          </a:p>
          <a:p>
            <a:pPr>
              <a:spcBef>
                <a:spcPts val="0"/>
              </a:spcBef>
            </a:pPr>
            <a:r>
              <a:rPr lang="fr-CA" sz="2400" dirty="0"/>
              <a:t>currículo</a:t>
            </a:r>
          </a:p>
          <a:p>
            <a:pPr>
              <a:spcBef>
                <a:spcPts val="0"/>
              </a:spcBef>
            </a:pPr>
            <a:r>
              <a:rPr lang="fr-CA" sz="2400" dirty="0"/>
              <a:t>métodos de avaliação</a:t>
            </a:r>
          </a:p>
          <a:p>
            <a:pPr>
              <a:spcBef>
                <a:spcPts val="0"/>
              </a:spcBef>
            </a:pPr>
            <a:r>
              <a:rPr lang="fr-CA" sz="2400" dirty="0"/>
              <a:t>representatividade</a:t>
            </a:r>
          </a:p>
          <a:p>
            <a:pPr>
              <a:spcBef>
                <a:spcPts val="0"/>
              </a:spcBef>
            </a:pPr>
            <a:r>
              <a:rPr lang="fr-CA" sz="2400" dirty="0"/>
              <a:t>material didático</a:t>
            </a:r>
          </a:p>
          <a:p>
            <a:pPr>
              <a:spcBef>
                <a:spcPts val="0"/>
              </a:spcBef>
            </a:pPr>
            <a:r>
              <a:rPr lang="fr-CA" sz="2400" dirty="0"/>
              <a:t>estereótipos</a:t>
            </a:r>
          </a:p>
          <a:p>
            <a:pPr marL="0" indent="0">
              <a:spcBef>
                <a:spcPts val="0"/>
              </a:spcBef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7760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A80A-F260-4868-B050-9D68CC90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JURIDICO ESPECIFICO PARA OFENSAS/AGRESSOES RACIAIS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521-5F2D-4B6F-A3F7-401038BEC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err="1">
                <a:highlight>
                  <a:srgbClr val="000080"/>
                </a:highlight>
              </a:rPr>
              <a:t>Constituicao</a:t>
            </a:r>
            <a:r>
              <a:rPr lang="pt-BR" dirty="0">
                <a:highlight>
                  <a:srgbClr val="000080"/>
                </a:highlight>
              </a:rPr>
              <a:t> </a:t>
            </a:r>
            <a:r>
              <a:rPr lang="pt-BR" sz="2800" dirty="0">
                <a:highlight>
                  <a:srgbClr val="000080"/>
                </a:highlight>
              </a:rPr>
              <a:t>Federal</a:t>
            </a:r>
          </a:p>
          <a:p>
            <a:r>
              <a:rPr lang="pt-BR" sz="2800" dirty="0"/>
              <a:t>Art. 5º, XLI - a lei punirá qualquer discriminação atentatória dos direitos e liberdades fundamentais;</a:t>
            </a:r>
          </a:p>
          <a:p>
            <a:r>
              <a:rPr lang="pt-BR" sz="2800" dirty="0"/>
              <a:t>Art. 5° inciso XLII “a prática do racismo constitui crime inafiançável e imprescritível, sujeito de reclusão nos termos da lei”.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223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F1D9-9F9D-4E22-B058-D62D92901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E OFENSAS/AGRESSOES RACIAIS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E9F98-74BE-4EBE-8B9F-ADE0C6538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Código </a:t>
            </a:r>
            <a:r>
              <a:rPr lang="pt-BR" b="1" dirty="0"/>
              <a:t>Penal: Art. 140, paragrafo 2º </a:t>
            </a:r>
            <a:r>
              <a:rPr lang="pt-BR" dirty="0"/>
              <a:t>= injuria racial</a:t>
            </a:r>
          </a:p>
          <a:p>
            <a:r>
              <a:rPr lang="pt-BR" b="1" dirty="0"/>
              <a:t>Lei </a:t>
            </a:r>
            <a:r>
              <a:rPr lang="pt-BR" b="1" dirty="0" err="1"/>
              <a:t>Caó</a:t>
            </a:r>
            <a:r>
              <a:rPr lang="pt-BR" b="1" dirty="0"/>
              <a:t>: Lei nº 7.716, de 05 de janeiro de 1989 = especial atenção a conduta de </a:t>
            </a:r>
            <a:r>
              <a:rPr lang="pt-BR" dirty="0"/>
              <a:t>Praticar, induzir ou incitar a discriminação ou preconceito de raça, cor, etnia, religião ou procedência nacional, incluindo a utilização de meios de comunicação social (rádio, televisão, internet etc.) ou publicação de qualquer natureza (livro, jornal, revista, folheto etc.).</a:t>
            </a:r>
          </a:p>
          <a:p>
            <a:r>
              <a:rPr lang="pt-BR" dirty="0"/>
              <a:t>Estatuto da </a:t>
            </a:r>
            <a:r>
              <a:rPr lang="pt-BR" dirty="0" smtClean="0"/>
              <a:t>Criança </a:t>
            </a:r>
            <a:r>
              <a:rPr lang="pt-BR" dirty="0"/>
              <a:t>e do Adolescente = ofensas raciais como maus tratos de denuncia obrigatória – Lei 13.046/2014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734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9019-42D5-4052-8812-955BF9C94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Bullying racial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E3CFF-892D-4EE2-815D-BEF0FB38A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 </a:t>
            </a:r>
            <a:r>
              <a:rPr lang="fr-CA" sz="2400" dirty="0"/>
              <a:t>Lei 13 185 / 15: Caracteriza-se a intimidação sistemática (bullying) quando há violência física ou psicológica em atos de intimidação, humilhação ou </a:t>
            </a:r>
            <a:r>
              <a:rPr lang="fr-CA" sz="2400" dirty="0">
                <a:highlight>
                  <a:srgbClr val="000080"/>
                </a:highlight>
              </a:rPr>
              <a:t>discriminação e, ainda […] VI – expressões preconceituosas</a:t>
            </a:r>
            <a:r>
              <a:rPr lang="fr-CA" sz="2400" dirty="0"/>
              <a:t>, […] ».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6446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C305-6F76-4111-869D-4B3CE817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MODOS DE INTERVENCAO: JUSTICA RETRIBUTIVA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8A84C-D988-4FC1-A537-10CA5D858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 dirty="0"/>
              <a:t>Agressões verbais podem caracterizar injúria racial ou racismo, e podem levar à sujeição de medidas sócio-educativas pela prática de ato infracional (Estatuto da Criança e do Adolescente), assim como à responsabilização, civil (indenizatória) de representantes legais e do estabelecimento escolar (Apelação 0010976-07.2010.8.26.0361 TJSP)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97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Modos de intervenção:</a:t>
            </a:r>
            <a:br>
              <a:rPr lang="fr-CA" dirty="0"/>
            </a:br>
            <a:r>
              <a:rPr lang="fr-CA" dirty="0"/>
              <a:t>MEDIAÇÃO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291215" cy="3794571"/>
          </a:xfrm>
        </p:spPr>
        <p:txBody>
          <a:bodyPr>
            <a:normAutofit fontScale="70000" lnSpcReduction="20000"/>
          </a:bodyPr>
          <a:lstStyle/>
          <a:p>
            <a:r>
              <a:rPr lang="fr-CA" sz="2400" dirty="0"/>
              <a:t>Aplicável em relações que são </a:t>
            </a:r>
            <a:r>
              <a:rPr lang="fr-CA" sz="2400" dirty="0" smtClean="0"/>
              <a:t>continuadas</a:t>
            </a:r>
          </a:p>
          <a:p>
            <a:r>
              <a:rPr lang="fr-CA" sz="2400" dirty="0" smtClean="0"/>
              <a:t>Terceiro « imparcial » - imparcialidade ativa</a:t>
            </a:r>
            <a:endParaRPr lang="fr-CA" sz="2400" dirty="0"/>
          </a:p>
          <a:p>
            <a:r>
              <a:rPr lang="fr-CA" sz="2400" dirty="0"/>
              <a:t>Objetivo: mudar as relações dentro de um processo educativo</a:t>
            </a:r>
          </a:p>
          <a:p>
            <a:r>
              <a:rPr lang="fr-CA" sz="2400" dirty="0"/>
              <a:t>Uma construção que pode ser coletiva</a:t>
            </a:r>
          </a:p>
          <a:p>
            <a:r>
              <a:rPr lang="fr-CA" sz="2400" dirty="0"/>
              <a:t>Pode alcançar o reconhecimento do outro</a:t>
            </a:r>
          </a:p>
          <a:p>
            <a:pPr marL="0" indent="0">
              <a:buNone/>
            </a:pPr>
            <a:r>
              <a:rPr lang="fr-CA" sz="2400" dirty="0"/>
              <a:t>Requisitos:</a:t>
            </a:r>
          </a:p>
          <a:p>
            <a:r>
              <a:rPr lang="fr-CA" sz="2400" dirty="0"/>
              <a:t>Voluntariedade</a:t>
            </a:r>
          </a:p>
          <a:p>
            <a:r>
              <a:rPr lang="fr-CA" sz="2400" dirty="0"/>
              <a:t>Reconhecimento por parte do(a) agressor(a</a:t>
            </a:r>
            <a:r>
              <a:rPr lang="fr-CA" sz="2400" dirty="0" smtClean="0"/>
              <a:t>)</a:t>
            </a:r>
          </a:p>
          <a:p>
            <a:r>
              <a:rPr lang="fr-CA" sz="2400" dirty="0" smtClean="0"/>
              <a:t>Participação de todos os atores envolvidos (vítima, agressor, pais, professores e outros que as parte entrenderem importantes para o processo)</a:t>
            </a:r>
            <a:endParaRPr lang="fr-CA" sz="2400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39827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Modos de prevenção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29" y="1472807"/>
            <a:ext cx="9291215" cy="44136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sz="2400" dirty="0"/>
              <a:t>Educação para as relações étnico-raciais: </a:t>
            </a:r>
          </a:p>
          <a:p>
            <a:r>
              <a:rPr lang="fr-CA" sz="2400" dirty="0"/>
              <a:t>Lei 10.639/03 e Estatuto da igualdade racial/2010</a:t>
            </a:r>
          </a:p>
          <a:p>
            <a:r>
              <a:rPr lang="fr-CA" sz="2400" dirty="0"/>
              <a:t>Lei 11.645/08</a:t>
            </a:r>
          </a:p>
          <a:p>
            <a:r>
              <a:rPr lang="fr-CA" sz="2400" dirty="0"/>
              <a:t>Letramento racial</a:t>
            </a:r>
          </a:p>
          <a:p>
            <a:r>
              <a:rPr lang="fr-CA" sz="2400" dirty="0"/>
              <a:t>Educação para a cidadania e para os direitos humanos</a:t>
            </a:r>
          </a:p>
          <a:p>
            <a:r>
              <a:rPr lang="fr-CA" sz="2400" dirty="0"/>
              <a:t>Formação continuada de professorxs </a:t>
            </a:r>
          </a:p>
          <a:p>
            <a:r>
              <a:rPr lang="fr-CA" sz="2400" dirty="0"/>
              <a:t>Gestão escolar para a equidade racial</a:t>
            </a:r>
          </a:p>
        </p:txBody>
      </p:sp>
    </p:spTree>
    <p:extLst>
      <p:ext uri="{BB962C8B-B14F-4D97-AF65-F5344CB8AC3E}">
        <p14:creationId xmlns:p14="http://schemas.microsoft.com/office/powerpoint/2010/main" val="85468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1EF2-A859-450E-BDCF-D7E8BDDA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CANAIS DE DENUNCIA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0AFC-C96A-4587-A1C3-27A7C966D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7" y="1853754"/>
            <a:ext cx="10607040" cy="3852102"/>
          </a:xfrm>
        </p:spPr>
        <p:txBody>
          <a:bodyPr>
            <a:normAutofit fontScale="32500" lnSpcReduction="20000"/>
          </a:bodyPr>
          <a:lstStyle/>
          <a:p>
            <a:endParaRPr lang="pt-BR" sz="4400" dirty="0"/>
          </a:p>
          <a:p>
            <a:r>
              <a:rPr lang="pt-BR" sz="7400" dirty="0" err="1"/>
              <a:t>Ministerio</a:t>
            </a:r>
            <a:r>
              <a:rPr lang="pt-BR" sz="7400" dirty="0"/>
              <a:t> Publico do Estado de São Paulo</a:t>
            </a:r>
          </a:p>
          <a:p>
            <a:r>
              <a:rPr lang="pt-BR" sz="7400" dirty="0"/>
              <a:t>Defensoria Publica do Estado de São Paulo</a:t>
            </a:r>
          </a:p>
          <a:p>
            <a:r>
              <a:rPr lang="pt-BR" sz="7400" dirty="0"/>
              <a:t>A Comissão Especial – Discriminação Racial  da Secretaria de </a:t>
            </a:r>
            <a:r>
              <a:rPr lang="pt-BR" sz="7400" dirty="0" err="1"/>
              <a:t>Justica</a:t>
            </a:r>
            <a:r>
              <a:rPr lang="pt-BR" sz="7400" dirty="0"/>
              <a:t> de São Paulo -  Lei Estadual nº 14.187 de 19 de julho de 2010, regulamentada pelo Decreto nº 56.153, de 01 de setembro de 2010.</a:t>
            </a:r>
          </a:p>
          <a:p>
            <a:r>
              <a:rPr lang="pt-BR" sz="7400" dirty="0"/>
              <a:t>Ouvidorias e Corregedorias das </a:t>
            </a:r>
            <a:r>
              <a:rPr lang="pt-BR" sz="7400" dirty="0" err="1"/>
              <a:t>Administracoes</a:t>
            </a:r>
            <a:r>
              <a:rPr lang="pt-BR" sz="7400" dirty="0"/>
              <a:t> Estadual e Municipais</a:t>
            </a:r>
          </a:p>
          <a:p>
            <a:r>
              <a:rPr lang="pt-BR" sz="7400" dirty="0"/>
              <a:t>Conselhos Tutelares</a:t>
            </a:r>
          </a:p>
          <a:p>
            <a:pPr marL="0" indent="0">
              <a:buNone/>
            </a:pPr>
            <a:r>
              <a:rPr lang="pt-BR" sz="4400" dirty="0"/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0074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276" y="763571"/>
            <a:ext cx="9168518" cy="1090183"/>
          </a:xfrm>
        </p:spPr>
        <p:txBody>
          <a:bodyPr/>
          <a:lstStyle/>
          <a:p>
            <a:r>
              <a:rPr lang="fr-CA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927" y="1703693"/>
            <a:ext cx="9291215" cy="34506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CA" dirty="0"/>
              <a:t>ALMEIDA, Silvio. </a:t>
            </a:r>
            <a:r>
              <a:rPr lang="fr-CA" i="1" dirty="0"/>
              <a:t>Racismo Estrutural</a:t>
            </a:r>
            <a:r>
              <a:rPr lang="fr-CA" dirty="0"/>
              <a:t>. São Paulo: Sueli Carneiro; Polen, 2.019.</a:t>
            </a:r>
          </a:p>
          <a:p>
            <a:pPr>
              <a:lnSpc>
                <a:spcPct val="100000"/>
              </a:lnSpc>
            </a:pPr>
            <a:r>
              <a:rPr lang="fr-CA" dirty="0"/>
              <a:t>MOREIRA, Adilson. </a:t>
            </a:r>
            <a:r>
              <a:rPr lang="fr-CA" i="1" dirty="0"/>
              <a:t>Racismo</a:t>
            </a:r>
            <a:r>
              <a:rPr lang="fr-CA" dirty="0"/>
              <a:t> </a:t>
            </a:r>
            <a:r>
              <a:rPr lang="fr-CA" i="1" dirty="0"/>
              <a:t>Recreativo</a:t>
            </a:r>
            <a:r>
              <a:rPr lang="fr-CA" dirty="0"/>
              <a:t>. São Paulo: Sueli Carneiro; Polen, 2.019.</a:t>
            </a:r>
          </a:p>
          <a:p>
            <a:pPr>
              <a:lnSpc>
                <a:spcPct val="100000"/>
              </a:lnSpc>
            </a:pPr>
            <a:r>
              <a:rPr lang="fr-CA" dirty="0"/>
              <a:t>SCHUCMAN, Lia Vainer. </a:t>
            </a:r>
            <a:r>
              <a:rPr lang="fr-CA" i="1" dirty="0"/>
              <a:t>Entre o « encardido », o « branco » e o « branquíssimo »: raça, hierarquia e poder na construção da branquitude paulistana. </a:t>
            </a:r>
            <a:r>
              <a:rPr lang="fr-CA" dirty="0"/>
              <a:t>São Paulo, 2012. Tese (Doutorado – Programa de Pós-Graduação em Psicologia. Área de Concentração: Psicologia Social ) – Instituto de Psicologia da Universidade de São Paulo.</a:t>
            </a:r>
          </a:p>
          <a:p>
            <a:pPr>
              <a:lnSpc>
                <a:spcPct val="100000"/>
              </a:lnSpc>
            </a:pPr>
            <a:r>
              <a:rPr lang="pt-BR" dirty="0"/>
              <a:t>BATISTA , ELISE HELENA MORAIS. </a:t>
            </a:r>
            <a:r>
              <a:rPr lang="pt-BR" i="1" dirty="0"/>
              <a:t>Bullying e preconceitos étnico-raciais</a:t>
            </a:r>
            <a:r>
              <a:rPr lang="pt-BR" dirty="0"/>
              <a:t>. </a:t>
            </a:r>
            <a:r>
              <a:rPr lang="pt-BR" dirty="0" err="1"/>
              <a:t>Poiésis</a:t>
            </a:r>
            <a:r>
              <a:rPr lang="pt-BR" dirty="0"/>
              <a:t>, Tubarão. V. 7, n. 12, p. 302 - 323, </a:t>
            </a:r>
            <a:r>
              <a:rPr lang="pt-BR" dirty="0" err="1"/>
              <a:t>Jun</a:t>
            </a:r>
            <a:r>
              <a:rPr lang="pt-BR" dirty="0"/>
              <a:t>/Dez., 2013.   http://www.portaldeperiodicos.unisul.br/index.php/Poiesis/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8548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42457"/>
            <a:ext cx="9291215" cy="1049235"/>
          </a:xfrm>
        </p:spPr>
        <p:txBody>
          <a:bodyPr/>
          <a:lstStyle/>
          <a:p>
            <a:r>
              <a:rPr lang="fr-CA" dirty="0"/>
              <a:t>De qual </a:t>
            </a:r>
            <a:r>
              <a:rPr lang="fr-CA" i="1" dirty="0"/>
              <a:t>bullying</a:t>
            </a:r>
            <a:r>
              <a:rPr lang="fr-CA" dirty="0"/>
              <a:t> falamos?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82624"/>
            <a:ext cx="11387328" cy="484067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pt-BR" dirty="0"/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  <a:p>
            <a:pPr marL="0" indent="0">
              <a:lnSpc>
                <a:spcPct val="100000"/>
              </a:lnSpc>
              <a:buNone/>
            </a:pPr>
            <a:r>
              <a:rPr lang="fr-CA" sz="2400" dirty="0"/>
              <a:t>HOUAISS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CA" sz="2400" dirty="0"/>
              <a:t>ETIMOLOGIA</a:t>
            </a:r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  <a:p>
            <a:pPr marL="0" indent="0">
              <a:lnSpc>
                <a:spcPct val="100000"/>
              </a:lnSpc>
              <a:buNone/>
            </a:pPr>
            <a:r>
              <a:rPr lang="fr-CA" sz="2400" dirty="0"/>
              <a:t>https://www.good.is/articles/the-history-of-the-word-bully</a:t>
            </a:r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  <a:p>
            <a:pPr marL="0" indent="0">
              <a:lnSpc>
                <a:spcPct val="100000"/>
              </a:lnSpc>
              <a:buNone/>
            </a:pPr>
            <a:endParaRPr lang="fr-CA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E90A6-DBD2-434B-92E5-B9820BE7B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0" y="1450848"/>
            <a:ext cx="7985759" cy="32552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4FCE3B-1591-4073-9E6E-66A485DCB23F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https://www.good.is/articles/the-history-of-the-word-bully</a:t>
            </a:r>
          </a:p>
        </p:txBody>
      </p:sp>
    </p:spTree>
    <p:extLst>
      <p:ext uri="{BB962C8B-B14F-4D97-AF65-F5344CB8AC3E}">
        <p14:creationId xmlns:p14="http://schemas.microsoft.com/office/powerpoint/2010/main" val="2123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MUNANGA, </a:t>
            </a:r>
            <a:r>
              <a:rPr lang="pt-BR" dirty="0" err="1"/>
              <a:t>Kabengele</a:t>
            </a:r>
            <a:r>
              <a:rPr lang="pt-BR" dirty="0"/>
              <a:t>. Identidade, cidadania e democracia: algumas reflexões sobre os discursos antirracistas no Brasil. In SPINK, Mary Jane Paris (org.). A cidadania em construção: uma reflexão transdisciplinar. São Paulo: Cortez, 1994, p. 177/187.</a:t>
            </a:r>
          </a:p>
          <a:p>
            <a:pPr algn="just"/>
            <a:r>
              <a:rPr lang="pt-BR" dirty="0"/>
              <a:t>GOMES, </a:t>
            </a:r>
            <a:r>
              <a:rPr lang="pt-BR" dirty="0" err="1"/>
              <a:t>Nilma</a:t>
            </a:r>
            <a:r>
              <a:rPr lang="pt-BR" dirty="0"/>
              <a:t> Lino. “Alguns termos e conceitos presentes no debate sobre relações raciais no Brasil: uma breve discussão.” In Educação </a:t>
            </a:r>
            <a:r>
              <a:rPr lang="pt-BR" dirty="0" err="1"/>
              <a:t>anti-racista</a:t>
            </a:r>
            <a:r>
              <a:rPr lang="pt-BR" dirty="0"/>
              <a:t>: caminhos abertos pela Lei Federal nº 10.639/03/ Secretaria de Educação Continuada, Alfabetização e Diversidade. </a:t>
            </a:r>
            <a:r>
              <a:rPr lang="pt-BR" dirty="0" err="1"/>
              <a:t>Brasilia</a:t>
            </a:r>
            <a:r>
              <a:rPr lang="pt-BR" dirty="0"/>
              <a:t>: Ministério da Educação, Secretaria de Educação Continuada, Alfabetização e Diversidade, 2005.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74565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012B6-12DC-4128-9240-B2AE6F82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D925-59CC-4E2C-ADB3-B42A4D26F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BENTO, Maria Aparecida Silva (org.) </a:t>
            </a:r>
            <a:r>
              <a:rPr lang="pt-BR" i="1" dirty="0"/>
              <a:t>et al</a:t>
            </a:r>
            <a:r>
              <a:rPr lang="pt-BR" dirty="0"/>
              <a:t>. </a:t>
            </a:r>
            <a:r>
              <a:rPr lang="pt-BR" i="1" dirty="0"/>
              <a:t>Educação infantil, igualdade racial e diversidade: aspectos políticos, jurídicos, conceituais</a:t>
            </a:r>
            <a:r>
              <a:rPr lang="pt-BR" dirty="0"/>
              <a:t>. São Paulo: Centro de Estudos das Relações de Trabalho e Desigualdades – CEERT, 2012.</a:t>
            </a:r>
          </a:p>
          <a:p>
            <a:r>
              <a:rPr lang="pt-BR" dirty="0"/>
              <a:t> BOBBIO, Norberto </a:t>
            </a:r>
            <a:r>
              <a:rPr lang="pt-BR" i="1" dirty="0"/>
              <a:t>et al</a:t>
            </a:r>
            <a:r>
              <a:rPr lang="pt-BR" dirty="0"/>
              <a:t>. </a:t>
            </a:r>
            <a:r>
              <a:rPr lang="pt-BR" i="1" dirty="0"/>
              <a:t>Dicionário de política</a:t>
            </a:r>
            <a:r>
              <a:rPr lang="pt-BR" dirty="0"/>
              <a:t>. Brasília: Ed. Universidade de </a:t>
            </a:r>
            <a:r>
              <a:rPr lang="pt-BR" dirty="0" err="1"/>
              <a:t>Brasilia</a:t>
            </a:r>
            <a:r>
              <a:rPr lang="pt-BR" dirty="0"/>
              <a:t>, 1992,  11ª ed., p. 449).</a:t>
            </a:r>
          </a:p>
          <a:p>
            <a:r>
              <a:rPr lang="pt-BR" u="sng" dirty="0">
                <a:hlinkClick r:id="rId2"/>
              </a:rPr>
              <a:t>http://economia.uol.com.br/noticias/</a:t>
            </a:r>
            <a:r>
              <a:rPr lang="pt-BR" u="sng" dirty="0" err="1">
                <a:hlinkClick r:id="rId2"/>
              </a:rPr>
              <a:t>redacao</a:t>
            </a:r>
            <a:r>
              <a:rPr lang="pt-BR" u="sng" dirty="0">
                <a:hlinkClick r:id="rId2"/>
              </a:rPr>
              <a:t>/2015/12/04/negros-representam-54-da-populacao-do-pais-mas-sao-so-17-dos-mais-ricos.htm</a:t>
            </a:r>
            <a:r>
              <a:rPr lang="pt-BR" dirty="0"/>
              <a:t>. Acesso em 16 jun.16.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6515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FEDF7-8BD5-4206-8A9E-06C59FC7C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AE92-B438-4E63-BE7B-4FE3EE417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>
                <a:hlinkClick r:id="rId2"/>
              </a:rPr>
              <a:t>http://g1.globo.com/jornal-hoje/noticia/2016/08/casos-de-bullying-nas-escolas-cresce-no-brasil-diz-pesquisa-do-ibge.html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094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sz="3600" dirty="0"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fr-CA" sz="3600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ligiap.braga@gmail.com</a:t>
            </a:r>
            <a:endParaRPr lang="fr-CA" sz="3600" dirty="0"/>
          </a:p>
          <a:p>
            <a:pPr marL="0" indent="0" algn="ctr">
              <a:buNone/>
            </a:pPr>
            <a:endParaRPr lang="fr-CA" sz="3600" dirty="0"/>
          </a:p>
          <a:p>
            <a:pPr marL="0" indent="0" algn="ctr">
              <a:buNone/>
            </a:pPr>
            <a:r>
              <a:rPr lang="fr-CA" sz="36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otaviodelia@terra.com.br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126330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0F72-EB5F-4651-863C-F5274F57D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</p:spPr>
        <p:txBody>
          <a:bodyPr>
            <a:normAutofit/>
          </a:bodyPr>
          <a:lstStyle/>
          <a:p>
            <a:r>
              <a:rPr lang="pt-BR"/>
              <a:t>De qual </a:t>
            </a:r>
            <a:r>
              <a:rPr lang="pt-BR" i="1"/>
              <a:t>bullying </a:t>
            </a:r>
            <a:r>
              <a:rPr lang="pt-BR"/>
              <a:t>falamos?</a:t>
            </a: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B54C9-6DFC-486C-80AD-95EECB79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7" y="1853754"/>
            <a:ext cx="4465436" cy="404717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pt-BR" dirty="0" err="1"/>
              <a:t>Varios</a:t>
            </a:r>
            <a:r>
              <a:rPr lang="pt-BR" dirty="0"/>
              <a:t> prismas de analise: antropologia, sociologia, psicologia, psicologia social, direito, etc.</a:t>
            </a:r>
          </a:p>
          <a:p>
            <a:pPr>
              <a:lnSpc>
                <a:spcPct val="110000"/>
              </a:lnSpc>
            </a:pPr>
            <a:r>
              <a:rPr lang="pt-BR" dirty="0" err="1"/>
              <a:t>Designacao</a:t>
            </a:r>
            <a:r>
              <a:rPr lang="pt-BR" dirty="0"/>
              <a:t> que pode ser atribuída a uma variedade de condutas violentas presentes no dia a dia das relações.</a:t>
            </a:r>
          </a:p>
          <a:p>
            <a:pPr>
              <a:lnSpc>
                <a:spcPct val="110000"/>
              </a:lnSpc>
            </a:pPr>
            <a:r>
              <a:rPr lang="pt-BR" dirty="0"/>
              <a:t>Primeiro grande estudo do fenômeno no ambiente escolar: DAN AKI </a:t>
            </a:r>
            <a:r>
              <a:rPr lang="pt-BR" dirty="0" smtClean="0"/>
              <a:t>OLWEUS</a:t>
            </a:r>
            <a:r>
              <a:rPr lang="pt-BR" dirty="0"/>
              <a:t>, Noruega.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F7984-4C29-44E8-B6ED-B12173E81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568" y="2402298"/>
            <a:ext cx="4781225" cy="267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5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‘bullying’ no brasil (2016)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08901" cy="3450613"/>
          </a:xfrm>
        </p:spPr>
        <p:txBody>
          <a:bodyPr>
            <a:normAutofit fontScale="92500" lnSpcReduction="10000"/>
          </a:bodyPr>
          <a:lstStyle/>
          <a:p>
            <a:r>
              <a:rPr lang="pt-PT" sz="2400" dirty="0">
                <a:hlinkClick r:id="rId3"/>
              </a:rPr>
              <a:t>http://g1.globo.com/jornal-hoje/noticia/2016/08/casos-de-bullying-nas-escolas-cresce-no-brasil-diz-pesquisa-do-ibge.html</a:t>
            </a:r>
            <a:endParaRPr lang="pt-BR" sz="2400" dirty="0"/>
          </a:p>
          <a:p>
            <a:r>
              <a:rPr lang="pt-PT" sz="2400" dirty="0"/>
              <a:t>Quase a metade dos alunos entrevistados (46,6%) diz que já sofreu algum tipo de bullying e se sentiu humilhado por colegas da escola. A maioria (39,2%) afirmou que se sentiu humilhado às vezes ou raramente e 7,4% disseram que essa humilhação acontece com frequência e </a:t>
            </a:r>
            <a:r>
              <a:rPr lang="pt-PT" sz="2400" dirty="0">
                <a:highlight>
                  <a:srgbClr val="000080"/>
                </a:highlight>
              </a:rPr>
              <a:t>entre os principais motivos está a aparência</a:t>
            </a:r>
            <a:r>
              <a:rPr lang="pt-PT" sz="2400" dirty="0"/>
              <a:t>.</a:t>
            </a:r>
            <a:endParaRPr lang="pt-BR" sz="2400" dirty="0"/>
          </a:p>
          <a:p>
            <a:r>
              <a:rPr lang="pt-PT" sz="2400" dirty="0"/>
              <a:t>Aumento em relacao a pesquisa de 2012: de 35,3% para 46,6%.</a:t>
            </a:r>
            <a:endParaRPr lang="pt-BR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218782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3791-D36E-425F-9F91-1F2B8796A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direito brasileiro e o </a:t>
            </a:r>
            <a:r>
              <a:rPr lang="pt-BR" i="1" dirty="0"/>
              <a:t>bullying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CC4CBF-6E84-4D3F-890A-406F5C3C70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149247"/>
              </p:ext>
            </p:extLst>
          </p:nvPr>
        </p:nvGraphicFramePr>
        <p:xfrm>
          <a:off x="1474002" y="1672779"/>
          <a:ext cx="9361488" cy="3832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36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84851"/>
          </a:xfrm>
        </p:spPr>
        <p:txBody>
          <a:bodyPr>
            <a:normAutofit/>
          </a:bodyPr>
          <a:lstStyle/>
          <a:p>
            <a:r>
              <a:rPr lang="fr-CA" sz="4000" dirty="0"/>
              <a:t>Relações étnico-raciais no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025793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CA" sz="3200" dirty="0"/>
          </a:p>
          <a:p>
            <a:pPr marL="0" indent="0" algn="ctr">
              <a:buNone/>
            </a:pPr>
            <a:r>
              <a:rPr lang="fr-CA" sz="3200" dirty="0"/>
              <a:t>Por que BULLYING </a:t>
            </a:r>
          </a:p>
          <a:p>
            <a:pPr marL="0" indent="0" algn="ctr">
              <a:buNone/>
            </a:pPr>
            <a:r>
              <a:rPr lang="fr-CA" sz="3200" dirty="0"/>
              <a:t>e RELAÇÕES ÉTNICO-RACIAIS?</a:t>
            </a:r>
          </a:p>
        </p:txBody>
      </p:sp>
      <p:pic>
        <p:nvPicPr>
          <p:cNvPr id="5" name="Imagem 4" descr="Uma imagem contendo pipa, pessoa, ao ar livre, colorido&#10;&#10;Descrição gerada automaticamente">
            <a:extLst>
              <a:ext uri="{FF2B5EF4-FFF2-40B4-BE49-F238E27FC236}">
                <a16:creationId xmlns:a16="http://schemas.microsoft.com/office/drawing/2014/main" id="{678E0CBE-77AA-41C7-A480-80DEDBDE1B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568" y="2396321"/>
            <a:ext cx="4781225" cy="268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Uma experiência de </a:t>
            </a:r>
            <a:r>
              <a:rPr lang="pt-BR" i="1" dirty="0" err="1" smtClean="0"/>
              <a:t>bullying</a:t>
            </a:r>
            <a:r>
              <a:rPr lang="pt-BR" dirty="0" smtClean="0"/>
              <a:t> racial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Pentágono 3">
            <a:hlinkClick r:id="rId2"/>
          </p:cNvPr>
          <p:cNvSpPr/>
          <p:nvPr/>
        </p:nvSpPr>
        <p:spPr>
          <a:xfrm>
            <a:off x="9167751" y="4904509"/>
            <a:ext cx="700644" cy="3087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5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43601-90B3-4223-9E9D-9309662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Alguns dados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03AF-BEB9-48CB-BF4C-3106BCA4F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IBGE = em 2014, 53,6% (cinquenta e três ponto seis por cento) da população brasileira declarou-se negra. Os brasileiros que se declararam brancos eram 45,5% (quarenta e cinco e meio por cento). Contudo, dos mais de 60 (sessenta) milhões de estudantes do país, tem-se que </a:t>
            </a:r>
            <a:r>
              <a:rPr lang="pt-BR" dirty="0">
                <a:highlight>
                  <a:srgbClr val="000080"/>
                </a:highlight>
              </a:rPr>
              <a:t>as taxas de analfabetismo entre os negros (11,5%) é duas vezes maior que entre os brancos (5,2%).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spcBef>
                <a:spcPts val="0"/>
              </a:spcBef>
              <a:buNone/>
            </a:pPr>
            <a:endParaRPr lang="fr-CA" dirty="0"/>
          </a:p>
          <a:p>
            <a:pPr marL="0" indent="0">
              <a:spcBef>
                <a:spcPts val="0"/>
              </a:spcBef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FBB53-D58D-4ECA-ABBD-18FA3133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ALGUNS DADOS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2CD2-6176-4A57-AB34-D148575C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IPEA = em 2012, considerada a população com mais de 15 (quinze) anos, </a:t>
            </a:r>
            <a:r>
              <a:rPr lang="pt-BR" dirty="0">
                <a:highlight>
                  <a:srgbClr val="000080"/>
                </a:highlight>
              </a:rPr>
              <a:t>23% da população branca tinha menos de quatro anos de estudo; entre os negros, o percentual atingiu 32,3%. Na população branca, o percentual de pessoas com nove ou mais anos de estudo era de 39,8% em 2001, e subiu para 55,% em 2012; na população negra, o percentual de pessoas igual escolaridade passou de 22,5%, em 2001, para 41,2%, em 2012. </a:t>
            </a:r>
            <a:r>
              <a:rPr lang="pt-BR" dirty="0"/>
              <a:t>Comparados os dados do IPEA de escolarização adequada para a faixa etária (ou escolarização líquida) para negros e brancos por níveis de ensino, para 2001 e 2012), constata-se que  as taxas de escolarização líquida de negros são significativamente inferiores às de brancos nos ensino médio e superior, o mesmo acontecendo para a cobertura escolar na faixa de até cinco anos de idade.</a:t>
            </a:r>
          </a:p>
          <a:p>
            <a:pPr>
              <a:spcBef>
                <a:spcPts val="0"/>
              </a:spcBef>
            </a:pPr>
            <a:endParaRPr lang="fr-CA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881493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ia">
      <a:majorFont>
        <a:latin typeface="Rockwel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1149</Words>
  <Application>Microsoft Office PowerPoint</Application>
  <PresentationFormat>Widescreen</PresentationFormat>
  <Paragraphs>115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Rockwell</vt:lpstr>
      <vt:lpstr>Galeria</vt:lpstr>
      <vt:lpstr>Bullying  e  relações  étnico-raciais:</vt:lpstr>
      <vt:lpstr>De qual bullying falamos? </vt:lpstr>
      <vt:lpstr>De qual bullying falamos?</vt:lpstr>
      <vt:lpstr>‘bullying’ no brasil (2016)</vt:lpstr>
      <vt:lpstr>O direito brasileiro e o bullying</vt:lpstr>
      <vt:lpstr>Relações étnico-raciais no brasil</vt:lpstr>
      <vt:lpstr>Uma experiência de bullying racial</vt:lpstr>
      <vt:lpstr>Alguns dados</vt:lpstr>
      <vt:lpstr>ALGUNS DADOS</vt:lpstr>
      <vt:lpstr>O NECESSARIO RECORTE RACIAL</vt:lpstr>
      <vt:lpstr>RACISMO INSTITUCIONAL  NO AMBIENTE ESCOLAR</vt:lpstr>
      <vt:lpstr>TRATAMENTO JURIDICO ESPECIFICO PARA OFENSAS/AGRESSOES RACIAIS</vt:lpstr>
      <vt:lpstr>DIREITO E OFENSAS/AGRESSOES RACIAIS</vt:lpstr>
      <vt:lpstr>Bullying racial</vt:lpstr>
      <vt:lpstr>MODOS DE INTERVENCAO: JUSTICA RETRIBUTIVA</vt:lpstr>
      <vt:lpstr>Modos de intervenção: MEDIAÇÃO</vt:lpstr>
      <vt:lpstr>Modos de prevenção</vt:lpstr>
      <vt:lpstr>CANAIS DE DENUNCIA</vt:lpstr>
      <vt:lpstr>referências</vt:lpstr>
      <vt:lpstr>referências</vt:lpstr>
      <vt:lpstr>REFERENCIAS</vt:lpstr>
      <vt:lpstr>REFERENCIAS</vt:lpstr>
      <vt:lpstr>contatos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  e  relações  étnico-raciais:</dc:title>
  <dc:creator>LUCIANA BRAGA</dc:creator>
  <cp:lastModifiedBy>Usuário do Windows</cp:lastModifiedBy>
  <cp:revision>16</cp:revision>
  <dcterms:created xsi:type="dcterms:W3CDTF">2019-06-13T13:04:37Z</dcterms:created>
  <dcterms:modified xsi:type="dcterms:W3CDTF">2019-06-13T16:28:09Z</dcterms:modified>
</cp:coreProperties>
</file>