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79" r:id="rId4"/>
    <p:sldId id="268" r:id="rId5"/>
    <p:sldId id="278" r:id="rId6"/>
    <p:sldId id="280" r:id="rId7"/>
    <p:sldId id="281" r:id="rId8"/>
    <p:sldId id="284" r:id="rId9"/>
    <p:sldId id="283" r:id="rId10"/>
  </p:sldIdLst>
  <p:sldSz cx="9144000" cy="6858000" type="screen4x3"/>
  <p:notesSz cx="6889750" cy="96710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0997"/>
    <a:srgbClr val="004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620" y="-270"/>
      </p:cViewPr>
      <p:guideLst>
        <p:guide orient="horz" pos="468"/>
        <p:guide orient="horz" pos="1064"/>
        <p:guide orient="horz" pos="4142"/>
        <p:guide pos="358"/>
        <p:guide pos="54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Resultado de imagem para flor de lotus desenh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764" y="4636791"/>
            <a:ext cx="2822786" cy="222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 descr="background_flor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-15766"/>
            <a:ext cx="9144000" cy="6857999"/>
          </a:xfrm>
          <a:prstGeom prst="rect">
            <a:avLst/>
          </a:prstGeom>
        </p:spPr>
      </p:pic>
      <p:sp>
        <p:nvSpPr>
          <p:cNvPr id="4" name="Retângulo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background_flor_menor.jpg"/>
          <p:cNvPicPr>
            <a:picLocks noChangeAspect="1"/>
          </p:cNvPicPr>
          <p:nvPr/>
        </p:nvPicPr>
        <p:blipFill>
          <a:blip r:embed="rId2" cstate="print"/>
          <a:srcRect l="866" r="866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664049" y="1932867"/>
            <a:ext cx="59191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4800" b="1" dirty="0" smtClean="0">
                <a:solidFill>
                  <a:srgbClr val="AF099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ASSISTENCIA À VIOLENCIA SEXUAL  </a:t>
            </a:r>
          </a:p>
        </p:txBody>
      </p:sp>
      <p:pic>
        <p:nvPicPr>
          <p:cNvPr id="1026" name="Picture 2" descr="C:\Users\mflima\Pictures\SAUDE MULHER LOGO 201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221" y="5442864"/>
            <a:ext cx="1016942" cy="1238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38" y="5171090"/>
            <a:ext cx="3223152" cy="1575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795609" y="6116330"/>
            <a:ext cx="330109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dirty="0" smtClean="0"/>
              <a:t>Área Técnica da Saúde da Mulher</a:t>
            </a:r>
          </a:p>
          <a:p>
            <a:r>
              <a:rPr lang="pt-BR" dirty="0" smtClean="0"/>
              <a:t>Eliana Tenório  - ASM  DRS 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085600" y="4450396"/>
            <a:ext cx="1422184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000" dirty="0" smtClean="0"/>
              <a:t>13/06/2019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95743" y="501134"/>
            <a:ext cx="358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AF0997"/>
                </a:solidFill>
              </a:rPr>
              <a:t>ASSISTENCIA </a:t>
            </a:r>
            <a:r>
              <a:rPr lang="pt-BR" b="1" dirty="0" smtClean="0">
                <a:solidFill>
                  <a:srgbClr val="AF0997"/>
                </a:solidFill>
              </a:rPr>
              <a:t> À </a:t>
            </a:r>
            <a:r>
              <a:rPr lang="pt-BR" b="1" dirty="0">
                <a:solidFill>
                  <a:srgbClr val="AF0997"/>
                </a:solidFill>
              </a:rPr>
              <a:t>VIOLENCIA SEXUAL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57201" y="1718441"/>
            <a:ext cx="829266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FF0000"/>
                </a:solidFill>
              </a:rPr>
              <a:t>Mulheres e meninas  não recebem a devida assistência para a violência sexual aguda</a:t>
            </a:r>
            <a:endParaRPr lang="pt-BR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95743" y="501134"/>
            <a:ext cx="358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AF0997"/>
                </a:solidFill>
              </a:rPr>
              <a:t>ASSISTENCIA </a:t>
            </a:r>
            <a:r>
              <a:rPr lang="pt-BR" b="1" dirty="0" smtClean="0">
                <a:solidFill>
                  <a:srgbClr val="AF0997"/>
                </a:solidFill>
              </a:rPr>
              <a:t> À </a:t>
            </a:r>
            <a:r>
              <a:rPr lang="pt-BR" b="1" dirty="0">
                <a:solidFill>
                  <a:srgbClr val="AF0997"/>
                </a:solidFill>
              </a:rPr>
              <a:t>VIOLENCIA SEXUAL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977463" y="1199795"/>
            <a:ext cx="75832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Lei 12.845 de  1/08/2013</a:t>
            </a:r>
          </a:p>
          <a:p>
            <a:endParaRPr lang="pt-BR" sz="2800" dirty="0"/>
          </a:p>
          <a:p>
            <a:r>
              <a:rPr lang="pt-BR" sz="2000" dirty="0" smtClean="0"/>
              <a:t>Dispõe </a:t>
            </a:r>
            <a:r>
              <a:rPr lang="pt-BR" sz="2000" dirty="0"/>
              <a:t>sobre o </a:t>
            </a:r>
            <a:r>
              <a:rPr lang="pt-BR" sz="2000" u="sng" dirty="0">
                <a:solidFill>
                  <a:srgbClr val="FF0000"/>
                </a:solidFill>
              </a:rPr>
              <a:t>atendimento obrigatório </a:t>
            </a:r>
            <a:r>
              <a:rPr lang="pt-BR" sz="2000" dirty="0"/>
              <a:t>e integral de pessoas em situação de violência sexual</a:t>
            </a:r>
            <a:r>
              <a:rPr lang="pt-BR" sz="2000" dirty="0" smtClean="0"/>
              <a:t>.</a:t>
            </a:r>
          </a:p>
          <a:p>
            <a:endParaRPr lang="pt-BR" sz="2000" dirty="0"/>
          </a:p>
          <a:p>
            <a:r>
              <a:rPr lang="pt-BR" sz="2000" dirty="0"/>
              <a:t>Art. 1o Os hospitais devem oferecer às vítimas de violência sexual atendimento emergencial, integral </a:t>
            </a:r>
            <a:r>
              <a:rPr lang="pt-BR" sz="2000" dirty="0" smtClean="0"/>
              <a:t>e multidisciplinar</a:t>
            </a:r>
            <a:r>
              <a:rPr lang="pt-BR" sz="2000" dirty="0"/>
              <a:t>, visando ao controle e ao tratamento dos agravos físicos e psíquicos decorrentes de </a:t>
            </a:r>
            <a:r>
              <a:rPr lang="pt-BR" sz="2000" dirty="0" smtClean="0"/>
              <a:t>violência sexual</a:t>
            </a:r>
            <a:r>
              <a:rPr lang="pt-BR" sz="2000" dirty="0"/>
              <a:t>, e encaminhamento, se for o caso, aos serviços de assistência social</a:t>
            </a:r>
            <a:r>
              <a:rPr lang="pt-BR" sz="2000" dirty="0" smtClean="0"/>
              <a:t>.</a:t>
            </a:r>
          </a:p>
          <a:p>
            <a:endParaRPr lang="pt-BR" sz="2000" dirty="0"/>
          </a:p>
          <a:p>
            <a:r>
              <a:rPr lang="pt-BR" sz="2000" dirty="0"/>
              <a:t>Art. 2o </a:t>
            </a:r>
            <a:r>
              <a:rPr lang="pt-BR" sz="2000" dirty="0" smtClean="0"/>
              <a:t>Considera-se</a:t>
            </a:r>
            <a:r>
              <a:rPr lang="pt-BR" sz="2000" dirty="0"/>
              <a:t> </a:t>
            </a:r>
            <a:r>
              <a:rPr lang="pt-BR" sz="2000" dirty="0" smtClean="0"/>
              <a:t>violência </a:t>
            </a:r>
            <a:r>
              <a:rPr lang="pt-BR" sz="2000" dirty="0"/>
              <a:t>sexual, para os efeitos desta Lei, qualquer forma de atividade sexual </a:t>
            </a:r>
            <a:r>
              <a:rPr lang="pt-BR" sz="2000" dirty="0" smtClean="0"/>
              <a:t>não consentida</a:t>
            </a:r>
            <a:r>
              <a:rPr lang="pt-B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418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95743" y="501134"/>
            <a:ext cx="358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AF0997"/>
                </a:solidFill>
              </a:rPr>
              <a:t>ASSISTENCIA </a:t>
            </a:r>
            <a:r>
              <a:rPr lang="pt-BR" b="1" dirty="0" smtClean="0">
                <a:solidFill>
                  <a:srgbClr val="AF0997"/>
                </a:solidFill>
              </a:rPr>
              <a:t> À </a:t>
            </a:r>
            <a:r>
              <a:rPr lang="pt-BR" b="1" dirty="0">
                <a:solidFill>
                  <a:srgbClr val="AF0997"/>
                </a:solidFill>
              </a:rPr>
              <a:t>VIOLENCIA SEXUAL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725624" y="1096752"/>
            <a:ext cx="302589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Projeto Bem-me-quer </a:t>
            </a:r>
            <a:endParaRPr lang="pt-BR" sz="24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90910" y="2125387"/>
            <a:ext cx="6095323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Organização do atendimento à urgência</a:t>
            </a:r>
            <a:endParaRPr lang="pt-BR" sz="28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90910" y="3263462"/>
            <a:ext cx="3206134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/>
              <a:t>Acolhimento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/>
              <a:t>Prevenção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/>
              <a:t>Encaminhamento</a:t>
            </a:r>
            <a:endParaRPr lang="pt-BR" sz="2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3750658" y="4646307"/>
            <a:ext cx="486402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b="1" dirty="0" smtClean="0"/>
              <a:t> Necessidade de organização de serviços em rede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95743" y="501134"/>
            <a:ext cx="358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AF0997"/>
                </a:solidFill>
              </a:rPr>
              <a:t>ASSISTENCIA </a:t>
            </a:r>
            <a:r>
              <a:rPr lang="pt-BR" b="1" dirty="0" smtClean="0">
                <a:solidFill>
                  <a:srgbClr val="AF0997"/>
                </a:solidFill>
              </a:rPr>
              <a:t> À </a:t>
            </a:r>
            <a:r>
              <a:rPr lang="pt-BR" b="1" dirty="0">
                <a:solidFill>
                  <a:srgbClr val="AF0997"/>
                </a:solidFill>
              </a:rPr>
              <a:t>VIOLENCIA SEXUAL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551793" y="1765737"/>
            <a:ext cx="7788166" cy="3416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Fragilidades</a:t>
            </a:r>
          </a:p>
          <a:p>
            <a:endParaRPr lang="pt-BR" sz="2400" b="1" dirty="0"/>
          </a:p>
          <a:p>
            <a:r>
              <a:rPr lang="pt-BR" sz="2400" b="1" dirty="0" smtClean="0"/>
              <a:t>- Dificuldade  com dados epidemiológicos e assistenciais para elaboração de politicas,</a:t>
            </a:r>
          </a:p>
          <a:p>
            <a:endParaRPr lang="pt-BR" sz="2400" b="1" dirty="0"/>
          </a:p>
          <a:p>
            <a:r>
              <a:rPr lang="pt-BR" sz="2400" b="1" dirty="0" smtClean="0"/>
              <a:t>Epidemiológicos : Subnotificação dos casos de violência sexual à mulher</a:t>
            </a:r>
          </a:p>
          <a:p>
            <a:endParaRPr lang="pt-BR" sz="2400" b="1" dirty="0"/>
          </a:p>
          <a:p>
            <a:r>
              <a:rPr lang="pt-BR" sz="2400" b="1" dirty="0" smtClean="0"/>
              <a:t>Assistenciais : Inserção de procedimentos corretos na AIH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418826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95743" y="501134"/>
            <a:ext cx="358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AF0997"/>
                </a:solidFill>
              </a:rPr>
              <a:t>ASSISTENCIA </a:t>
            </a:r>
            <a:r>
              <a:rPr lang="pt-BR" b="1" dirty="0" smtClean="0">
                <a:solidFill>
                  <a:srgbClr val="AF0997"/>
                </a:solidFill>
              </a:rPr>
              <a:t> À </a:t>
            </a:r>
            <a:r>
              <a:rPr lang="pt-BR" b="1" dirty="0">
                <a:solidFill>
                  <a:srgbClr val="AF0997"/>
                </a:solidFill>
              </a:rPr>
              <a:t>VIOLENCIA SEXUAL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62153" y="2159876"/>
            <a:ext cx="7772400" cy="23698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Fragilidades</a:t>
            </a:r>
          </a:p>
          <a:p>
            <a:endParaRPr lang="pt-BR" sz="2400" dirty="0"/>
          </a:p>
          <a:p>
            <a:pPr marL="285750" indent="-285750">
              <a:buFontTx/>
              <a:buChar char="-"/>
            </a:pPr>
            <a:r>
              <a:rPr lang="pt-BR" sz="2400" dirty="0" smtClean="0"/>
              <a:t>Mulher não acompanhada                    Gravidez indesejada?</a:t>
            </a:r>
          </a:p>
          <a:p>
            <a:r>
              <a:rPr lang="pt-BR" sz="2400" dirty="0"/>
              <a:t> </a:t>
            </a:r>
            <a:r>
              <a:rPr lang="pt-BR" sz="2400" dirty="0" smtClean="0"/>
              <a:t>                                                                        IST?</a:t>
            </a:r>
          </a:p>
          <a:p>
            <a:r>
              <a:rPr lang="pt-BR" sz="2400" dirty="0"/>
              <a:t> </a:t>
            </a:r>
            <a:r>
              <a:rPr lang="pt-BR" sz="2400" dirty="0" smtClean="0"/>
              <a:t>                                                                        Saúde mental?</a:t>
            </a:r>
          </a:p>
          <a:p>
            <a:r>
              <a:rPr lang="pt-BR" sz="2400" dirty="0"/>
              <a:t> </a:t>
            </a:r>
            <a:r>
              <a:rPr lang="pt-BR" sz="2400" dirty="0" smtClean="0"/>
              <a:t>                                                                        Feminicidio?</a:t>
            </a:r>
            <a:endParaRPr lang="pt-BR" sz="2400" dirty="0"/>
          </a:p>
        </p:txBody>
      </p:sp>
      <p:sp>
        <p:nvSpPr>
          <p:cNvPr id="6" name="Chave esquerda 5"/>
          <p:cNvSpPr/>
          <p:nvPr/>
        </p:nvSpPr>
        <p:spPr>
          <a:xfrm>
            <a:off x="4808483" y="2861441"/>
            <a:ext cx="346841" cy="1497724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364827" y="4877949"/>
            <a:ext cx="3973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Encaminhamento  correto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7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95743" y="501134"/>
            <a:ext cx="358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AF0997"/>
                </a:solidFill>
              </a:rPr>
              <a:t>ASSISTENCIA </a:t>
            </a:r>
            <a:r>
              <a:rPr lang="pt-BR" b="1" dirty="0" smtClean="0">
                <a:solidFill>
                  <a:srgbClr val="AF0997"/>
                </a:solidFill>
              </a:rPr>
              <a:t> À </a:t>
            </a:r>
            <a:r>
              <a:rPr lang="pt-BR" b="1" dirty="0">
                <a:solidFill>
                  <a:srgbClr val="AF0997"/>
                </a:solidFill>
              </a:rPr>
              <a:t>VIOLENCIA SEXUAL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95195" y="1628901"/>
            <a:ext cx="7788164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b="1" dirty="0" smtClean="0"/>
          </a:p>
          <a:p>
            <a:r>
              <a:rPr lang="pt-BR" b="1" dirty="0" smtClean="0"/>
              <a:t>Atualização dos dados  e  notificar os casos</a:t>
            </a:r>
          </a:p>
          <a:p>
            <a:endParaRPr lang="pt-BR" b="1" dirty="0"/>
          </a:p>
          <a:p>
            <a:r>
              <a:rPr lang="pt-BR" b="1" dirty="0" smtClean="0"/>
              <a:t>Formação de grupos de discussão nos DRS/Regiões de Saúde  sobre o tema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51339" y="3200400"/>
            <a:ext cx="499309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b="1" dirty="0" smtClean="0"/>
              <a:t>WEBCONFERENCIA  PARA ORIENTAÇÕES TÉCNICAS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851338" y="3878317"/>
            <a:ext cx="605601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b="1" dirty="0" smtClean="0"/>
              <a:t>PARCERIA COM O MINISTÉRIO PUBLICO ESTADUAL E FEDERAL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851339" y="4529223"/>
            <a:ext cx="393793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Habilitação de novos serviços</a:t>
            </a:r>
            <a:endParaRPr lang="pt-BR" sz="24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851339" y="5270203"/>
            <a:ext cx="709053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Serviços já habilitados/credenciados devem atender ao território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88953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95743" y="501134"/>
            <a:ext cx="358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AF0997"/>
                </a:solidFill>
              </a:rPr>
              <a:t>ASSISTENCIA </a:t>
            </a:r>
            <a:r>
              <a:rPr lang="pt-BR" b="1" dirty="0" smtClean="0">
                <a:solidFill>
                  <a:srgbClr val="AF0997"/>
                </a:solidFill>
              </a:rPr>
              <a:t> À </a:t>
            </a:r>
            <a:r>
              <a:rPr lang="pt-BR" b="1" dirty="0">
                <a:solidFill>
                  <a:srgbClr val="AF0997"/>
                </a:solidFill>
              </a:rPr>
              <a:t>VIOLENCIA SEXUAL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072054" y="1901977"/>
            <a:ext cx="5707118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HOSPITAIS ESTADUAIS: Lei 12.845 </a:t>
            </a:r>
            <a:r>
              <a:rPr lang="pt-BR" sz="2400" b="1" dirty="0" smtClean="0"/>
              <a:t> </a:t>
            </a:r>
            <a:r>
              <a:rPr lang="pt-BR" sz="2400" b="1" dirty="0" smtClean="0"/>
              <a:t>DO MINISTÉRIO PÚBLICO FEDERAL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72054" y="3525825"/>
            <a:ext cx="5707117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 UNIVERSITÁRIOS: ABORTO LEGAL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5451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95743" y="501134"/>
            <a:ext cx="358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AF0997"/>
                </a:solidFill>
              </a:rPr>
              <a:t>ASSISTENCIA </a:t>
            </a:r>
            <a:r>
              <a:rPr lang="pt-BR" b="1" dirty="0" smtClean="0">
                <a:solidFill>
                  <a:srgbClr val="AF0997"/>
                </a:solidFill>
              </a:rPr>
              <a:t> À </a:t>
            </a:r>
            <a:r>
              <a:rPr lang="pt-BR" b="1" dirty="0">
                <a:solidFill>
                  <a:srgbClr val="AF0997"/>
                </a:solidFill>
              </a:rPr>
              <a:t>VIOLENCIA SEXUAL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693286" y="5229632"/>
            <a:ext cx="378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saudedamulherdrs1@saude.sp.gov.br</a:t>
            </a:r>
            <a:endParaRPr lang="pt-BR" b="1" dirty="0"/>
          </a:p>
        </p:txBody>
      </p:sp>
      <p:sp>
        <p:nvSpPr>
          <p:cNvPr id="7" name="AutoShape 4" descr="Resultado de imagem para frases sobre violenc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Resultado de imagem para frases sobre violen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8" descr="Resultado de imagem para frases sobre violenci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AutoShape 10" descr="Resultado de imagem para frases sobre violenci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767959" y="2396359"/>
            <a:ext cx="15134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Obrigado!</a:t>
            </a:r>
          </a:p>
          <a:p>
            <a:endParaRPr lang="pt-BR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717" y="1739267"/>
            <a:ext cx="3657600" cy="251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3271344" y="4432426"/>
            <a:ext cx="212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Obrigado!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90370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280</Words>
  <Application>Microsoft Office PowerPoint</Application>
  <PresentationFormat>Apresentação na tela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FDE</dc:creator>
  <cp:lastModifiedBy>MARCOS</cp:lastModifiedBy>
  <cp:revision>35</cp:revision>
  <cp:lastPrinted>2019-06-13T09:58:24Z</cp:lastPrinted>
  <dcterms:created xsi:type="dcterms:W3CDTF">2016-03-24T13:02:19Z</dcterms:created>
  <dcterms:modified xsi:type="dcterms:W3CDTF">2019-06-13T10:07:04Z</dcterms:modified>
</cp:coreProperties>
</file>