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63" r:id="rId2"/>
    <p:sldId id="326" r:id="rId3"/>
    <p:sldId id="325" r:id="rId4"/>
    <p:sldId id="359" r:id="rId5"/>
    <p:sldId id="360" r:id="rId6"/>
    <p:sldId id="361" r:id="rId7"/>
    <p:sldId id="362" r:id="rId8"/>
    <p:sldId id="332" r:id="rId9"/>
    <p:sldId id="363" r:id="rId10"/>
    <p:sldId id="364" r:id="rId11"/>
    <p:sldId id="335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6" r:id="rId30"/>
    <p:sldId id="382" r:id="rId31"/>
    <p:sldId id="383" r:id="rId32"/>
    <p:sldId id="356" r:id="rId33"/>
    <p:sldId id="387" r:id="rId34"/>
    <p:sldId id="358" r:id="rId35"/>
    <p:sldId id="264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4E84"/>
    <a:srgbClr val="6600FF"/>
    <a:srgbClr val="034EA2"/>
    <a:srgbClr val="285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65"/>
    <p:restoredTop sz="94832"/>
  </p:normalViewPr>
  <p:slideViewPr>
    <p:cSldViewPr showGuides="1">
      <p:cViewPr>
        <p:scale>
          <a:sx n="78" d="100"/>
          <a:sy n="78" d="100"/>
        </p:scale>
        <p:origin x="-1062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2EC32-7310-4182-A5F4-B0602BE79335}" type="datetimeFigureOut">
              <a:rPr lang="pt-BR" smtClean="0"/>
              <a:t>13/06/2019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56207-7AF6-4591-B4DF-8E634FB27E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05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9BA03407-B8F5-4718-B251-72929B701F87}" type="slidenum">
              <a:rPr lang="pt-BR" altLang="pt-BR" smtClean="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pt-BR" altLang="pt-BR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solidFill>
          <a:srgbClr val="034E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4932733-DE66-A844-89AA-0043C6E3F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3313" r="16138" b="32200"/>
          <a:stretch/>
        </p:blipFill>
        <p:spPr>
          <a:xfrm>
            <a:off x="1475656" y="1700808"/>
            <a:ext cx="6192688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85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="" xmlns:a16="http://schemas.microsoft.com/office/drawing/2014/main" id="{F1D14318-401A-F646-8B59-11E64DFE3899}"/>
              </a:ext>
            </a:extLst>
          </p:cNvPr>
          <p:cNvSpPr/>
          <p:nvPr userDrawn="1"/>
        </p:nvSpPr>
        <p:spPr>
          <a:xfrm>
            <a:off x="0" y="6425952"/>
            <a:ext cx="9144000" cy="432048"/>
          </a:xfrm>
          <a:prstGeom prst="rect">
            <a:avLst/>
          </a:prstGeom>
          <a:solidFill>
            <a:srgbClr val="034E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2857A5"/>
              </a:solidFill>
            </a:endParaRPr>
          </a:p>
        </p:txBody>
      </p:sp>
      <p:cxnSp>
        <p:nvCxnSpPr>
          <p:cNvPr id="3" name="Conector reto 8">
            <a:extLst>
              <a:ext uri="{FF2B5EF4-FFF2-40B4-BE49-F238E27FC236}">
                <a16:creationId xmlns="" xmlns:a16="http://schemas.microsoft.com/office/drawing/2014/main" id="{5FD85663-AA7B-4543-8ED3-50AEA3D20C79}"/>
              </a:ext>
            </a:extLst>
          </p:cNvPr>
          <p:cNvCxnSpPr/>
          <p:nvPr userDrawn="1"/>
        </p:nvCxnSpPr>
        <p:spPr>
          <a:xfrm>
            <a:off x="467544" y="747448"/>
            <a:ext cx="81369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6BC273-68CA-3942-B57D-802FAFF65E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31055" r="16138" b="31055"/>
          <a:stretch/>
        </p:blipFill>
        <p:spPr>
          <a:xfrm>
            <a:off x="7186836" y="156851"/>
            <a:ext cx="1417612" cy="5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6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C8935-89A4-44A9-ADBD-DEB7FC1429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12667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6738" y="1752600"/>
            <a:ext cx="8001000" cy="42672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26200"/>
            <a:ext cx="2895600" cy="431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Fonte: RDSPAAMM - DATASUS/RJ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BA5E9-DD92-408F-9289-9E52866A7C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33303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3" y="6426200"/>
            <a:ext cx="2895600" cy="431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Fonte: RDSPAAMM - DATASUS/RJ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57731-5DD1-44A5-A26A-50C1AB94C2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7236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426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emf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1763688" y="4581128"/>
            <a:ext cx="5616624" cy="576064"/>
          </a:xfrm>
          <a:prstGeom prst="roundRect">
            <a:avLst/>
          </a:prstGeom>
          <a:solidFill>
            <a:schemeClr val="tx1"/>
          </a:solidFill>
          <a:ln>
            <a:solidFill>
              <a:srgbClr val="034E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pt-BR" sz="4000" b="1" dirty="0">
                <a:solidFill>
                  <a:srgbClr val="6600FF"/>
                </a:solidFill>
              </a:rPr>
              <a:t>Violência</a:t>
            </a:r>
            <a:r>
              <a:rPr lang="pt-BR" sz="4000" b="1" dirty="0"/>
              <a:t> </a:t>
            </a:r>
            <a:r>
              <a:rPr lang="pt-BR" sz="4000" b="1" dirty="0">
                <a:solidFill>
                  <a:srgbClr val="6600FF"/>
                </a:solidFill>
              </a:rPr>
              <a:t>contra o idoso</a:t>
            </a:r>
          </a:p>
        </p:txBody>
      </p:sp>
    </p:spTree>
    <p:extLst>
      <p:ext uri="{BB962C8B-B14F-4D97-AF65-F5344CB8AC3E}">
        <p14:creationId xmlns:p14="http://schemas.microsoft.com/office/powerpoint/2010/main" val="161905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79512" y="0"/>
            <a:ext cx="4829568" cy="8450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/>
              <a:t>Envelhecimento</a:t>
            </a:r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1261268" y="2780928"/>
            <a:ext cx="66214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buClr>
                <a:srgbClr val="00B0F0"/>
              </a:buClr>
              <a:buFont typeface="Wingdings" pitchFamily="2" charset="2"/>
              <a:buChar char="ü"/>
            </a:pPr>
            <a:r>
              <a:rPr lang="pt-BR" altLang="pt-BR" sz="4400" b="1" dirty="0">
                <a:sym typeface="Wingdings 3" pitchFamily="18" charset="2"/>
              </a:rPr>
              <a:t>Heterogeneidade</a:t>
            </a:r>
            <a:endParaRPr lang="pt-BR" alt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28371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8" r="17264"/>
          <a:stretch>
            <a:fillRect/>
          </a:stretch>
        </p:blipFill>
        <p:spPr bwMode="auto">
          <a:xfrm>
            <a:off x="23813" y="0"/>
            <a:ext cx="9134475" cy="691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2427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23528" y="0"/>
            <a:ext cx="5761037" cy="1216025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dirty="0" smtClean="0"/>
              <a:t>Sobre a violência ...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4925" y="1212786"/>
            <a:ext cx="9109075" cy="44484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Wingdings" pitchFamily="2" charset="2"/>
              <a:buNone/>
            </a:pPr>
            <a:r>
              <a:rPr lang="pt-BR" altLang="pt-BR" sz="2600" b="1" dirty="0" smtClean="0"/>
              <a:t>O século XX será lembrado  como um século marcado pela violência ...</a:t>
            </a:r>
          </a:p>
          <a:p>
            <a:pPr marL="0" indent="0">
              <a:lnSpc>
                <a:spcPct val="130000"/>
              </a:lnSpc>
              <a:buFont typeface="Wingdings" pitchFamily="2" charset="2"/>
              <a:buNone/>
            </a:pPr>
            <a:r>
              <a:rPr lang="pt-BR" altLang="pt-BR" sz="2600" b="1" dirty="0" smtClean="0"/>
              <a:t>Violência representada pela destruição em massa e pelo sofrimento individual diário de crianças que sofrem abusos por parte daqueles que que deveriam protegê-los ;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pt-BR" altLang="pt-BR" sz="2600" b="1" dirty="0" smtClean="0"/>
              <a:t>de mulheres feridas por parceiros violentos;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pt-BR" altLang="pt-BR" sz="2600" b="1" dirty="0" smtClean="0"/>
              <a:t>de jovens agredidos por outros jovens ;</a:t>
            </a:r>
          </a:p>
          <a:p>
            <a:pPr marL="0" indent="0">
              <a:lnSpc>
                <a:spcPct val="130000"/>
              </a:lnSpc>
              <a:buFontTx/>
              <a:buNone/>
            </a:pPr>
            <a:r>
              <a:rPr lang="pt-BR" altLang="pt-BR" sz="2400" b="1" dirty="0" smtClean="0">
                <a:solidFill>
                  <a:srgbClr val="6600CC"/>
                </a:solidFill>
              </a:rPr>
              <a:t>de idosos maltratados por aqueles responsáveis  pelos seus cuidados</a:t>
            </a:r>
            <a:endParaRPr lang="pt-BR" altLang="pt-BR" sz="2600" b="1" dirty="0" smtClean="0"/>
          </a:p>
          <a:p>
            <a:pPr marL="0" indent="0" algn="r">
              <a:lnSpc>
                <a:spcPct val="130000"/>
              </a:lnSpc>
              <a:buFontTx/>
              <a:buNone/>
            </a:pPr>
            <a:r>
              <a:rPr lang="pt-BR" altLang="pt-BR" sz="2600" b="1" dirty="0" smtClean="0"/>
              <a:t>                                                </a:t>
            </a:r>
            <a:r>
              <a:rPr lang="pt-BR" altLang="pt-BR" sz="1800" b="1" i="1" dirty="0" smtClean="0"/>
              <a:t>NELSON MANDELA ,2002</a:t>
            </a:r>
          </a:p>
          <a:p>
            <a:pPr marL="0" indent="0">
              <a:lnSpc>
                <a:spcPct val="130000"/>
              </a:lnSpc>
              <a:buFontTx/>
              <a:buNone/>
            </a:pPr>
            <a:endParaRPr lang="pt-BR" altLang="pt-BR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8371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168" y="1556792"/>
            <a:ext cx="8389465" cy="3312368"/>
          </a:xfrm>
          <a:prstGeom prst="rect">
            <a:avLst/>
          </a:prstGeom>
          <a:solidFill>
            <a:srgbClr val="B8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endParaRPr lang="pt-BR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70 Anos da  Declaração Universal dos Direitos Humanos.</a:t>
            </a:r>
          </a:p>
          <a:p>
            <a:pPr algn="ctr">
              <a:lnSpc>
                <a:spcPct val="120000"/>
              </a:lnSpc>
              <a:defRPr/>
            </a:pPr>
            <a:endParaRPr lang="pt-BR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15 Anos do Estatuto do Idoso.</a:t>
            </a:r>
          </a:p>
          <a:p>
            <a:pPr algn="ctr">
              <a:lnSpc>
                <a:spcPct val="120000"/>
              </a:lnSpc>
              <a:defRPr/>
            </a:pPr>
            <a:endParaRPr lang="pt-BR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defRPr/>
            </a:pPr>
            <a:r>
              <a:rPr lang="pt-BR" sz="2400" b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Ano de Valorização e Defesa dos Direitos Humanos dos Idosos</a:t>
            </a:r>
          </a:p>
          <a:p>
            <a:pPr algn="ctr">
              <a:lnSpc>
                <a:spcPct val="120000"/>
              </a:lnSpc>
              <a:defRPr/>
            </a:pPr>
            <a:endParaRPr lang="pt-BR" sz="2400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323528" y="99902"/>
            <a:ext cx="63164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4000" b="1" dirty="0" smtClean="0">
                <a:solidFill>
                  <a:srgbClr val="182C4B"/>
                </a:solidFill>
                <a:latin typeface="Calibri" pitchFamily="34" charset="0"/>
                <a:cs typeface="Arial" charset="0"/>
              </a:rPr>
              <a:t>2018 foi um ano importante!</a:t>
            </a:r>
            <a:endParaRPr lang="pt-BR" altLang="pt-BR" sz="4000" b="1" dirty="0">
              <a:solidFill>
                <a:srgbClr val="182C4B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1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84213" y="44624"/>
            <a:ext cx="3743325" cy="623888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4000" b="1" u="sng" smtClean="0"/>
              <a:t>Definição: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136824"/>
            <a:ext cx="8893175" cy="38369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  <a:buFontTx/>
              <a:buNone/>
            </a:pPr>
            <a:r>
              <a:rPr lang="pt-BR" altLang="ja-JP" b="1" smtClean="0"/>
              <a:t>     </a:t>
            </a:r>
            <a:r>
              <a:rPr lang="ja-JP" altLang="pt-BR" b="1" smtClean="0"/>
              <a:t>“</a:t>
            </a:r>
            <a:r>
              <a:rPr lang="pt-BR" altLang="ja-JP" b="1" smtClean="0"/>
              <a:t>Ação única ou repetida, ou ainda a ausência de uma ação devida, que cause dano, sofrimento ou angústia, e que ocorra em uma relação onde haja expectativa de confiança.</a:t>
            </a:r>
            <a:r>
              <a:rPr lang="ja-JP" altLang="pt-BR" b="1" smtClean="0"/>
              <a:t>”</a:t>
            </a:r>
            <a:r>
              <a:rPr lang="pt-BR" altLang="ja-JP" b="1" smtClean="0"/>
              <a:t>                      </a:t>
            </a:r>
          </a:p>
          <a:p>
            <a:pPr algn="r">
              <a:lnSpc>
                <a:spcPct val="140000"/>
              </a:lnSpc>
              <a:buFontTx/>
              <a:buNone/>
            </a:pPr>
            <a:r>
              <a:rPr lang="pt-BR" altLang="pt-BR" b="1" smtClean="0"/>
              <a:t>                                                     </a:t>
            </a:r>
            <a:r>
              <a:rPr lang="pt-BR" altLang="pt-BR" sz="2800" b="1" smtClean="0"/>
              <a:t> </a:t>
            </a:r>
            <a:r>
              <a:rPr lang="pt-BR" altLang="pt-BR" sz="2000" b="1" smtClean="0"/>
              <a:t>(OMS,2001)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05437"/>
            <a:ext cx="3716656" cy="22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71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445857" y="95251"/>
            <a:ext cx="3746500" cy="690562"/>
          </a:xfrm>
          <a:prstGeom prst="rect">
            <a:avLst/>
          </a:prstGeom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latin typeface="+mn-lt"/>
              </a:rPr>
              <a:t>Tipos de violência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47056" y="-243408"/>
            <a:ext cx="8229600" cy="66025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Tx/>
              <a:buNone/>
            </a:pPr>
            <a:endParaRPr lang="pt-BR" altLang="pt-BR" b="1" dirty="0" smtClean="0"/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Física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Psicológica/Emocional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Financeira/Material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Sexual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Negligência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Auto negligência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Abandono</a:t>
            </a:r>
          </a:p>
        </p:txBody>
      </p:sp>
    </p:spTree>
    <p:extLst>
      <p:ext uri="{BB962C8B-B14F-4D97-AF65-F5344CB8AC3E}">
        <p14:creationId xmlns:p14="http://schemas.microsoft.com/office/powerpoint/2010/main" val="28371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484313"/>
            <a:ext cx="7575550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8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700808"/>
            <a:ext cx="8531225" cy="396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50999"/>
            <a:ext cx="5400576" cy="540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931988"/>
            <a:ext cx="7899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/>
          </a:blip>
          <a:srcRect l="16728" r="17264"/>
          <a:stretch>
            <a:fillRect/>
          </a:stretch>
        </p:blipFill>
        <p:spPr bwMode="auto">
          <a:xfrm>
            <a:off x="-180528" y="-79797"/>
            <a:ext cx="9134475" cy="691832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3075" name="Retângulo 5"/>
          <p:cNvSpPr>
            <a:spLocks noChangeArrowheads="1"/>
          </p:cNvSpPr>
          <p:nvPr/>
        </p:nvSpPr>
        <p:spPr bwMode="auto">
          <a:xfrm>
            <a:off x="5364163" y="5229225"/>
            <a:ext cx="34559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800" b="1">
                <a:latin typeface="Calibri" pitchFamily="34" charset="0"/>
              </a:rPr>
              <a:t>Claudia Fló</a:t>
            </a:r>
          </a:p>
          <a:p>
            <a:pPr algn="ctr"/>
            <a:r>
              <a:rPr lang="pt-BR" altLang="pt-BR" sz="2000" b="1">
                <a:latin typeface="Calibri" pitchFamily="34" charset="0"/>
              </a:rPr>
              <a:t>CRS / AB</a:t>
            </a:r>
          </a:p>
          <a:p>
            <a:pPr algn="ctr"/>
            <a:r>
              <a:rPr lang="pt-BR" altLang="pt-BR" sz="2000" b="1">
                <a:latin typeface="Calibri" pitchFamily="34" charset="0"/>
              </a:rPr>
              <a:t>Saúde do Idoso</a:t>
            </a:r>
          </a:p>
          <a:p>
            <a:pPr algn="ctr"/>
            <a:r>
              <a:rPr lang="pt-BR" altLang="pt-BR" sz="2000" b="1">
                <a:latin typeface="Calibri" pitchFamily="34" charset="0"/>
              </a:rPr>
              <a:t>cflo@saude.sp.gov.br</a:t>
            </a:r>
          </a:p>
        </p:txBody>
      </p:sp>
    </p:spTree>
    <p:extLst>
      <p:ext uri="{BB962C8B-B14F-4D97-AF65-F5344CB8AC3E}">
        <p14:creationId xmlns:p14="http://schemas.microsoft.com/office/powerpoint/2010/main" val="1882823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15616" y="1124744"/>
            <a:ext cx="6043613" cy="41259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Alta idade cronológica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Fragilidade física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Incapacidade funcional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Comprometimento cognitivo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Isolamento social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93199" y="116632"/>
            <a:ext cx="4962525" cy="604837"/>
          </a:xfrm>
          <a:prstGeom prst="rect">
            <a:avLst/>
          </a:prstGeom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smtClean="0">
                <a:latin typeface="+mn-lt"/>
              </a:rPr>
              <a:t>Características do idoso</a:t>
            </a:r>
            <a:endParaRPr lang="pt-BR" sz="36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144000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47737" y="784289"/>
            <a:ext cx="7652656" cy="53810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Mulher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Maior de 75 anos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Frágil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Dependente de cuidador para suas AVD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Viúva ou solteira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Vivendo com familiares</a:t>
            </a:r>
          </a:p>
          <a:p>
            <a:pPr>
              <a:lnSpc>
                <a:spcPct val="150000"/>
              </a:lnSpc>
            </a:pPr>
            <a:endParaRPr lang="pt-BR" altLang="pt-BR" b="1" dirty="0" smtClean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67544" y="69850"/>
            <a:ext cx="3463925" cy="695325"/>
          </a:xfrm>
          <a:prstGeom prst="rect">
            <a:avLst/>
          </a:prstGeom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4000" b="1" dirty="0" smtClean="0">
                <a:latin typeface="+mn-lt"/>
              </a:rPr>
              <a:t>Perfil da vítima</a:t>
            </a:r>
          </a:p>
        </p:txBody>
      </p:sp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2906" y="965014"/>
            <a:ext cx="8358187" cy="4197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</a:pPr>
            <a:endParaRPr lang="pt-BR" altLang="pt-BR" sz="2800" b="1" dirty="0" smtClean="0"/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sz="2800" b="1" dirty="0" smtClean="0"/>
              <a:t>Adulto a partir da meia idade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sz="2800" b="1" dirty="0" smtClean="0"/>
              <a:t>Familiar próximo(filho/filha/cônjuge) 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sz="2800" b="1" dirty="0" smtClean="0"/>
              <a:t>Conflito relacional com o idoso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sz="2800" b="1" dirty="0" smtClean="0"/>
              <a:t>Dependente químico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endParaRPr lang="pt-BR" altLang="pt-BR" sz="2800" b="1" dirty="0" smtClean="0"/>
          </a:p>
          <a:p>
            <a:pPr algn="r">
              <a:buClr>
                <a:srgbClr val="6600CC"/>
              </a:buClr>
              <a:buFont typeface="Wingdings" pitchFamily="2" charset="2"/>
              <a:buNone/>
            </a:pPr>
            <a:r>
              <a:rPr lang="pt-BR" altLang="pt-BR" sz="1800" b="1" dirty="0" smtClean="0"/>
              <a:t>      </a:t>
            </a:r>
            <a:r>
              <a:rPr lang="pt-BR" altLang="pt-BR" sz="1800" b="1" dirty="0" err="1" smtClean="0"/>
              <a:t>Anetzberger</a:t>
            </a:r>
            <a:r>
              <a:rPr lang="pt-BR" altLang="pt-BR" sz="1800" b="1" dirty="0" smtClean="0"/>
              <a:t> et al,2004</a:t>
            </a:r>
          </a:p>
          <a:p>
            <a:pPr algn="r">
              <a:buClr>
                <a:srgbClr val="6600CC"/>
              </a:buClr>
              <a:buFont typeface="Wingdings" pitchFamily="2" charset="2"/>
              <a:buNone/>
            </a:pPr>
            <a:r>
              <a:rPr lang="pt-BR" altLang="pt-BR" sz="1800" b="1" dirty="0" smtClean="0"/>
              <a:t>      Chavez,2002</a:t>
            </a:r>
          </a:p>
          <a:p>
            <a:pPr algn="r">
              <a:buClr>
                <a:srgbClr val="6600CC"/>
              </a:buClr>
              <a:buFont typeface="Wingdings" pitchFamily="2" charset="2"/>
              <a:buNone/>
            </a:pPr>
            <a:r>
              <a:rPr lang="pt-BR" altLang="pt-BR" sz="1800" b="1" dirty="0" smtClean="0"/>
              <a:t>      Costa,2003 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755576" y="116632"/>
            <a:ext cx="4229100" cy="1143000"/>
          </a:xfrm>
          <a:prstGeom prst="rect">
            <a:avLst/>
          </a:prstGeom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latin typeface="+mn-lt"/>
              </a:rPr>
              <a:t>Perfil do agressor</a:t>
            </a:r>
          </a:p>
        </p:txBody>
      </p:sp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7544" y="908720"/>
            <a:ext cx="8462963" cy="50149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Despreparo para o ato de cuidar.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Estresse.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Dependência química.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Desemprego, dependência econômica.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Problemas de saúde.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dirty="0" smtClean="0"/>
              <a:t>Relações familiares conflituosas.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4016" y="148208"/>
            <a:ext cx="6876256" cy="688504"/>
          </a:xfrm>
          <a:prstGeom prst="rect">
            <a:avLst/>
          </a:prstGeom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200" b="1" dirty="0" smtClean="0">
                <a:latin typeface="+mn-lt"/>
              </a:rPr>
              <a:t>Fatores de risco para se tornar agressor</a:t>
            </a:r>
          </a:p>
        </p:txBody>
      </p:sp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28625" y="1714500"/>
            <a:ext cx="7572375" cy="40719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smtClean="0"/>
              <a:t>Perda de peso sem causa clínica.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smtClean="0"/>
              <a:t>Marcas, hematomas, queimaduras.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smtClean="0"/>
              <a:t>Lacerações, escaras, feridas.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smtClean="0"/>
              <a:t>Acidentes recorrentes e inexplicáveis.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b="1" smtClean="0"/>
              <a:t>Higiene precária,vestimenta descuidada.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23528" y="116632"/>
            <a:ext cx="6249988" cy="604838"/>
          </a:xfrm>
          <a:prstGeom prst="rect">
            <a:avLst/>
          </a:prstGeom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sz="3600" b="1" dirty="0" smtClean="0">
                <a:latin typeface="+mn-lt"/>
              </a:rPr>
              <a:t>Indicadores físicos de violência</a:t>
            </a:r>
            <a:r>
              <a:rPr lang="pt-BR" sz="3200" b="1" dirty="0" smtClean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76088" y="1124744"/>
            <a:ext cx="8572500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sz="2800" b="1" dirty="0" smtClean="0"/>
              <a:t>Parece ter medo de familiar /cuidador;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sz="2800" b="1" dirty="0" smtClean="0"/>
              <a:t>Mostra exagerado respeito pelo cuidador;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sz="2800" b="1" dirty="0" smtClean="0"/>
              <a:t>Passividade, retraimento;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sz="2800" b="1" dirty="0" smtClean="0"/>
              <a:t>Tristeza, </a:t>
            </a:r>
            <a:r>
              <a:rPr lang="pt-BR" altLang="pt-BR" sz="2800" b="1" dirty="0" err="1" smtClean="0"/>
              <a:t>desesperança,ansiedade</a:t>
            </a:r>
            <a:r>
              <a:rPr lang="pt-BR" altLang="pt-BR" sz="2800" b="1" dirty="0" smtClean="0"/>
              <a:t>, agitação; 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sz="2800" b="1" dirty="0" smtClean="0"/>
              <a:t>Medo de falar livremente;</a:t>
            </a:r>
          </a:p>
          <a:p>
            <a:pPr>
              <a:lnSpc>
                <a:spcPct val="150000"/>
              </a:lnSpc>
              <a:buClr>
                <a:srgbClr val="6600CC"/>
              </a:buClr>
              <a:buFont typeface="Wingdings" pitchFamily="2" charset="2"/>
              <a:buChar char="S"/>
            </a:pPr>
            <a:r>
              <a:rPr lang="pt-BR" altLang="pt-BR" sz="2800" b="1" dirty="0" smtClean="0"/>
              <a:t>Restrição de contato físico e verbal com o cuidador.</a:t>
            </a:r>
          </a:p>
          <a:p>
            <a:pPr>
              <a:lnSpc>
                <a:spcPct val="150000"/>
              </a:lnSpc>
            </a:pPr>
            <a:endParaRPr lang="pt-BR" altLang="pt-BR" sz="2800" b="1" dirty="0" smtClean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5536" y="166116"/>
            <a:ext cx="6826250" cy="676275"/>
          </a:xfrm>
          <a:prstGeom prst="rect">
            <a:avLst/>
          </a:prstGeom>
          <a:noFill/>
        </p:spPr>
        <p:txBody>
          <a:bodyPr lIns="92075" tIns="46038" rIns="92075" bIns="46038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600" b="1" dirty="0" smtClean="0"/>
              <a:t>Indicadores comportamentais</a:t>
            </a:r>
          </a:p>
        </p:txBody>
      </p:sp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395536" y="39657"/>
            <a:ext cx="5509493" cy="8199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pt-BR" altLang="pt-BR" sz="4000" b="1" dirty="0" smtClean="0">
                <a:latin typeface="+mn-lt"/>
              </a:rPr>
              <a:t>Intervenção profissional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03648" y="980728"/>
            <a:ext cx="6408711" cy="48965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600CC"/>
              </a:buClr>
              <a:buFont typeface="Wingdings" pitchFamily="2" charset="2"/>
              <a:buChar char="S"/>
              <a:defRPr/>
            </a:pPr>
            <a:r>
              <a:rPr lang="pt-BR" altLang="pt-BR" sz="3600" b="1" dirty="0" smtClean="0"/>
              <a:t>Prevenção</a:t>
            </a:r>
          </a:p>
          <a:p>
            <a:pPr marL="0" indent="0">
              <a:buClr>
                <a:srgbClr val="6600CC"/>
              </a:buClr>
              <a:buFont typeface="Wingdings" pitchFamily="2" charset="2"/>
              <a:buNone/>
              <a:defRPr/>
            </a:pPr>
            <a:endParaRPr lang="pt-BR" altLang="pt-BR" sz="3600" b="1" dirty="0" smtClean="0"/>
          </a:p>
          <a:p>
            <a:pPr>
              <a:buClr>
                <a:srgbClr val="6600CC"/>
              </a:buClr>
              <a:buFont typeface="Wingdings" pitchFamily="2" charset="2"/>
              <a:buChar char="S"/>
              <a:defRPr/>
            </a:pPr>
            <a:r>
              <a:rPr lang="pt-BR" altLang="pt-BR" sz="3600" b="1" dirty="0" smtClean="0"/>
              <a:t>Identificação/Avaliação</a:t>
            </a:r>
          </a:p>
          <a:p>
            <a:pPr>
              <a:buClr>
                <a:srgbClr val="6600CC"/>
              </a:buClr>
              <a:buFont typeface="Wingdings" pitchFamily="2" charset="2"/>
              <a:buChar char="S"/>
              <a:defRPr/>
            </a:pPr>
            <a:endParaRPr lang="pt-BR" altLang="pt-BR" sz="3600" b="1" dirty="0" smtClean="0"/>
          </a:p>
          <a:p>
            <a:pPr>
              <a:buClr>
                <a:srgbClr val="6600CC"/>
              </a:buClr>
              <a:buFont typeface="Wingdings" pitchFamily="2" charset="2"/>
              <a:buChar char="S"/>
              <a:defRPr/>
            </a:pPr>
            <a:r>
              <a:rPr lang="pt-BR" altLang="pt-BR" sz="3600" b="1" dirty="0" smtClean="0"/>
              <a:t>Tratamento /Intervenção</a:t>
            </a:r>
          </a:p>
          <a:p>
            <a:pPr>
              <a:buClr>
                <a:srgbClr val="6600CC"/>
              </a:buClr>
              <a:buFont typeface="Wingdings" pitchFamily="2" charset="2"/>
              <a:buChar char="S"/>
              <a:defRPr/>
            </a:pPr>
            <a:endParaRPr lang="pt-BR" altLang="pt-BR" sz="3600" b="1" dirty="0" smtClean="0"/>
          </a:p>
          <a:p>
            <a:pPr>
              <a:buClr>
                <a:srgbClr val="6600CC"/>
              </a:buClr>
              <a:buFont typeface="Wingdings" pitchFamily="2" charset="2"/>
              <a:buChar char="S"/>
              <a:defRPr/>
            </a:pPr>
            <a:r>
              <a:rPr lang="pt-BR" altLang="pt-BR" sz="3600" b="1" dirty="0" smtClean="0"/>
              <a:t>Encaminhamento</a:t>
            </a:r>
          </a:p>
        </p:txBody>
      </p:sp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78457" y="1196752"/>
            <a:ext cx="8785225" cy="4267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0">
              <a:lnSpc>
                <a:spcPct val="200000"/>
              </a:lnSpc>
              <a:buClr>
                <a:srgbClr val="7030A0"/>
              </a:buClr>
              <a:buSzPct val="115000"/>
              <a:buFont typeface="Wingdings" pitchFamily="2" charset="2"/>
              <a:buChar char="ü"/>
            </a:pPr>
            <a:r>
              <a:rPr lang="pt-BR" altLang="pt-BR" sz="2800" b="1" dirty="0" smtClean="0"/>
              <a:t>violência e acidentes resultam em  3,5% dos óbitos de idosos: sexto lugar na mortalidade.</a:t>
            </a:r>
          </a:p>
          <a:p>
            <a:pPr marL="265113" indent="0">
              <a:lnSpc>
                <a:spcPct val="200000"/>
              </a:lnSpc>
              <a:buClr>
                <a:srgbClr val="7030A0"/>
              </a:buClr>
              <a:buSzPct val="115000"/>
              <a:buFont typeface="Wingdings" pitchFamily="2" charset="2"/>
              <a:buChar char="ü"/>
            </a:pPr>
            <a:r>
              <a:rPr lang="pt-BR" altLang="pt-BR" sz="2800" b="1" dirty="0" smtClean="0"/>
              <a:t>Morrem mais de 13 mil idosos por acidentes e violência por ano (a média de 35 óbitos, dos quais 66% são de homens e 34% de mulheres.</a:t>
            </a:r>
            <a:endParaRPr lang="pt-BR" altLang="pt-BR" b="1" dirty="0" smtClean="0"/>
          </a:p>
        </p:txBody>
      </p:sp>
      <p:sp>
        <p:nvSpPr>
          <p:cNvPr id="3" name="Retângulo 2"/>
          <p:cNvSpPr/>
          <p:nvPr/>
        </p:nvSpPr>
        <p:spPr>
          <a:xfrm>
            <a:off x="755576" y="188640"/>
            <a:ext cx="20764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j-lt"/>
              </a:rPr>
              <a:t>OAB,SP,2016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269451" y="1258887"/>
            <a:ext cx="87852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pt-BR" altLang="pt-BR" sz="2400" b="1" dirty="0" smtClean="0">
                <a:latin typeface="+mn-lt"/>
              </a:rPr>
              <a:t>A violência idosos gerou 33.133 denúncias e 68.870 violações. </a:t>
            </a:r>
          </a:p>
          <a:p>
            <a:pPr>
              <a:lnSpc>
                <a:spcPct val="200000"/>
              </a:lnSpc>
              <a:defRPr/>
            </a:pPr>
            <a:r>
              <a:rPr lang="pt-BR" altLang="pt-BR" sz="2400" b="1" dirty="0" smtClean="0">
                <a:latin typeface="+mn-lt"/>
              </a:rPr>
              <a:t>76,84% envolvem negligência, </a:t>
            </a:r>
          </a:p>
          <a:p>
            <a:pPr>
              <a:lnSpc>
                <a:spcPct val="200000"/>
              </a:lnSpc>
              <a:defRPr/>
            </a:pPr>
            <a:r>
              <a:rPr lang="pt-BR" altLang="pt-BR" sz="2400" b="1" dirty="0" smtClean="0">
                <a:latin typeface="+mn-lt"/>
              </a:rPr>
              <a:t>56,47%, violência psicológica, </a:t>
            </a:r>
          </a:p>
          <a:p>
            <a:pPr>
              <a:lnSpc>
                <a:spcPct val="200000"/>
              </a:lnSpc>
              <a:defRPr/>
            </a:pPr>
            <a:r>
              <a:rPr lang="pt-BR" altLang="pt-BR" sz="2400" b="1" dirty="0" smtClean="0">
                <a:latin typeface="+mn-lt"/>
              </a:rPr>
              <a:t>42,82%, abuso financeiro e econômico. </a:t>
            </a:r>
          </a:p>
          <a:p>
            <a:pPr>
              <a:lnSpc>
                <a:spcPct val="200000"/>
              </a:lnSpc>
              <a:defRPr/>
            </a:pPr>
            <a:endParaRPr lang="pt-BR" altLang="pt-BR" b="1" dirty="0" smtClean="0">
              <a:latin typeface="+mn-lt"/>
            </a:endParaRPr>
          </a:p>
          <a:p>
            <a:pPr>
              <a:lnSpc>
                <a:spcPct val="200000"/>
              </a:lnSpc>
              <a:defRPr/>
            </a:pPr>
            <a:r>
              <a:rPr lang="pt-BR" altLang="pt-BR" sz="2400" b="1" dirty="0" smtClean="0">
                <a:solidFill>
                  <a:srgbClr val="C00000"/>
                </a:solidFill>
                <a:latin typeface="+mn-lt"/>
              </a:rPr>
              <a:t>A maior parte dos casos (80,3%) ocorre na casa da própria vítima.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8763" y="106808"/>
            <a:ext cx="73437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pt-BR" altLang="pt-BR" sz="3200" b="1" dirty="0" smtClean="0">
                <a:latin typeface="+mn-lt"/>
              </a:rPr>
              <a:t>Idosos:  denúncias ao disque 100</a:t>
            </a:r>
          </a:p>
        </p:txBody>
      </p:sp>
      <p:sp>
        <p:nvSpPr>
          <p:cNvPr id="4" name="Retângulo 5"/>
          <p:cNvSpPr>
            <a:spLocks noChangeArrowheads="1"/>
          </p:cNvSpPr>
          <p:nvPr/>
        </p:nvSpPr>
        <p:spPr bwMode="auto">
          <a:xfrm>
            <a:off x="5616421" y="6021288"/>
            <a:ext cx="3383766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pt-BR" altLang="pt-BR" sz="1100" b="1" i="1" dirty="0" smtClean="0">
                <a:latin typeface="+mn-lt"/>
              </a:rPr>
              <a:t>Publicado em 28/04/2018 - 10:41</a:t>
            </a:r>
          </a:p>
          <a:p>
            <a:pPr>
              <a:defRPr/>
            </a:pPr>
            <a:r>
              <a:rPr lang="pt-BR" altLang="pt-BR" sz="1100" b="1" i="1" dirty="0" smtClean="0">
                <a:latin typeface="+mn-lt"/>
              </a:rPr>
              <a:t>Por </a:t>
            </a:r>
            <a:r>
              <a:rPr lang="pt-BR" altLang="pt-BR" sz="1100" b="1" i="1" dirty="0" err="1" smtClean="0">
                <a:latin typeface="+mn-lt"/>
              </a:rPr>
              <a:t>Maiana</a:t>
            </a:r>
            <a:r>
              <a:rPr lang="pt-BR" altLang="pt-BR" sz="1100" b="1" i="1" dirty="0" smtClean="0">
                <a:latin typeface="+mn-lt"/>
              </a:rPr>
              <a:t> Diniz – Repórter da Agência Brasil  Brasília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87" y="1915319"/>
            <a:ext cx="3035300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50825" y="2349500"/>
            <a:ext cx="5629275" cy="28717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b="1" smtClean="0"/>
              <a:t>Antes de conversarmos sobre violência contra os idosos...</a:t>
            </a:r>
            <a:endParaRPr lang="pt-BR" altLang="pt-BR" b="1" dirty="0" smtClean="0"/>
          </a:p>
        </p:txBody>
      </p:sp>
      <p:pic>
        <p:nvPicPr>
          <p:cNvPr id="3" name="Imagem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2" r="36736"/>
          <a:stretch>
            <a:fillRect/>
          </a:stretch>
        </p:blipFill>
        <p:spPr bwMode="auto">
          <a:xfrm>
            <a:off x="6084888" y="804069"/>
            <a:ext cx="2924175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2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2"/>
          <p:cNvSpPr>
            <a:spLocks noChangeArrowheads="1"/>
          </p:cNvSpPr>
          <p:nvPr/>
        </p:nvSpPr>
        <p:spPr bwMode="auto">
          <a:xfrm>
            <a:off x="107505" y="1556792"/>
            <a:ext cx="9036496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pt-BR" altLang="pt-BR" b="1" u="sng" dirty="0"/>
              <a:t>1. Negligência - 2.493 casos </a:t>
            </a:r>
          </a:p>
          <a:p>
            <a:pPr>
              <a:buFont typeface="Arial" charset="0"/>
              <a:buChar char="•"/>
            </a:pPr>
            <a:r>
              <a:rPr lang="pt-BR" altLang="pt-BR" sz="1600" b="1" dirty="0"/>
              <a:t>abandonar pessoa dependente;</a:t>
            </a:r>
          </a:p>
          <a:p>
            <a:pPr>
              <a:buFont typeface="Arial" charset="0"/>
              <a:buChar char="•"/>
            </a:pPr>
            <a:r>
              <a:rPr lang="pt-BR" altLang="pt-BR" sz="1600" b="1" dirty="0"/>
              <a:t>Não alimentar adequadamente;</a:t>
            </a:r>
          </a:p>
          <a:p>
            <a:pPr>
              <a:buFont typeface="Arial" charset="0"/>
              <a:buChar char="•"/>
            </a:pPr>
            <a:r>
              <a:rPr lang="pt-BR" altLang="pt-BR" sz="1600" b="1" dirty="0"/>
              <a:t>Desamparar;</a:t>
            </a:r>
          </a:p>
          <a:p>
            <a:pPr>
              <a:buFont typeface="Arial" charset="0"/>
              <a:buChar char="•"/>
            </a:pPr>
            <a:r>
              <a:rPr lang="pt-BR" altLang="pt-BR" sz="1600" b="1" dirty="0"/>
              <a:t>Não limpeza do lar;</a:t>
            </a:r>
          </a:p>
          <a:p>
            <a:pPr>
              <a:buFont typeface="Arial" charset="0"/>
              <a:buChar char="•"/>
            </a:pPr>
            <a:r>
              <a:rPr lang="pt-BR" altLang="pt-BR" sz="1600" b="1" dirty="0"/>
              <a:t>Falta de higiene, medicamentos e ausência de assistência à saude.</a:t>
            </a:r>
          </a:p>
          <a:p>
            <a:endParaRPr lang="pt-BR" altLang="pt-BR" b="1" dirty="0"/>
          </a:p>
          <a:p>
            <a:r>
              <a:rPr lang="pt-BR" altLang="pt-BR" b="1" u="sng" dirty="0"/>
              <a:t>2. Violência psicológica - 1.776 casos </a:t>
            </a:r>
          </a:p>
          <a:p>
            <a:pPr indent="-285750">
              <a:buFont typeface="Arial" charset="0"/>
              <a:buChar char="•"/>
            </a:pPr>
            <a:r>
              <a:rPr lang="pt-BR" altLang="pt-BR" sz="1600" b="1" dirty="0"/>
              <a:t>Ofender, subestimar, </a:t>
            </a:r>
            <a:r>
              <a:rPr lang="pt-BR" altLang="pt-BR" sz="1600" b="1" dirty="0">
                <a:sym typeface="Wingdings" pitchFamily="2" charset="2"/>
              </a:rPr>
              <a:t></a:t>
            </a:r>
            <a:r>
              <a:rPr lang="pt-BR" altLang="pt-BR" sz="1600" b="1" dirty="0"/>
              <a:t>autoestima;</a:t>
            </a:r>
          </a:p>
          <a:p>
            <a:pPr indent="-285750">
              <a:buFont typeface="Arial" charset="0"/>
              <a:buChar char="•"/>
            </a:pPr>
            <a:r>
              <a:rPr lang="pt-BR" altLang="pt-BR" sz="1600" b="1" dirty="0"/>
              <a:t>Ameaçar, injuriar, chantagear, hostilizar, humilhar, infantilizar, perseguir.</a:t>
            </a:r>
          </a:p>
          <a:p>
            <a:pPr>
              <a:buFont typeface="Arial" charset="0"/>
              <a:buChar char="•"/>
            </a:pPr>
            <a:endParaRPr lang="pt-BR" altLang="pt-BR" b="1" dirty="0"/>
          </a:p>
          <a:p>
            <a:r>
              <a:rPr lang="pt-BR" altLang="pt-BR" b="1" u="sng" dirty="0"/>
              <a:t>3. Abuso financeiro - 1.225 casos </a:t>
            </a:r>
          </a:p>
          <a:p>
            <a:pPr indent="-285750">
              <a:buFont typeface="Arial" charset="0"/>
              <a:buChar char="•"/>
            </a:pPr>
            <a:r>
              <a:rPr lang="pt-BR" altLang="pt-BR" sz="1600" b="1" dirty="0"/>
              <a:t>utilizar o dinheiro como forma de controlar ou manipular a pessoa.</a:t>
            </a:r>
          </a:p>
          <a:p>
            <a:pPr indent="-285750">
              <a:buFont typeface="Arial" charset="0"/>
              <a:buChar char="•"/>
            </a:pPr>
            <a:r>
              <a:rPr lang="pt-BR" altLang="pt-BR" sz="1600" b="1" dirty="0"/>
              <a:t>destruição, apropriação e retenção de bens,</a:t>
            </a:r>
          </a:p>
          <a:p>
            <a:pPr indent="-285750">
              <a:buFont typeface="Arial" charset="0"/>
              <a:buChar char="•"/>
            </a:pPr>
            <a:r>
              <a:rPr lang="pt-BR" altLang="pt-BR" sz="1600" b="1" dirty="0"/>
              <a:t>estelionato, extorsão, furto, roubo, ocultação de documentos.</a:t>
            </a:r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323974" y="796642"/>
            <a:ext cx="84244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000" b="1" dirty="0"/>
              <a:t>Ranking dos 8 principais tipos de violência contra idosos</a:t>
            </a:r>
          </a:p>
        </p:txBody>
      </p:sp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auto">
          <a:xfrm>
            <a:off x="358775" y="222250"/>
            <a:ext cx="878522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pt-BR" altLang="pt-BR" b="1" u="sng" dirty="0"/>
              <a:t>4. Violência física - 923 casos </a:t>
            </a:r>
          </a:p>
          <a:p>
            <a:pPr>
              <a:buFont typeface="Arial" charset="0"/>
              <a:buChar char="•"/>
            </a:pPr>
            <a:r>
              <a:rPr lang="pt-BR" altLang="pt-BR" sz="1600" b="1" dirty="0"/>
              <a:t>Autoagressões;</a:t>
            </a:r>
          </a:p>
          <a:p>
            <a:pPr>
              <a:buFont typeface="Arial" charset="0"/>
              <a:buChar char="•"/>
            </a:pPr>
            <a:r>
              <a:rPr lang="pt-BR" altLang="pt-BR" sz="1600" b="1" dirty="0"/>
              <a:t>cárcere privado; </a:t>
            </a:r>
          </a:p>
          <a:p>
            <a:pPr>
              <a:buFont typeface="Arial" charset="0"/>
              <a:buChar char="•"/>
            </a:pPr>
            <a:r>
              <a:rPr lang="pt-BR" altLang="pt-BR" sz="1600" b="1" dirty="0"/>
              <a:t>Homicídio, lesões corporais;</a:t>
            </a:r>
          </a:p>
          <a:p>
            <a:pPr>
              <a:buFont typeface="Arial" charset="0"/>
              <a:buChar char="•"/>
            </a:pPr>
            <a:r>
              <a:rPr lang="pt-BR" altLang="pt-BR" sz="1600" b="1" dirty="0"/>
              <a:t>maus-tratos; tentativa de homicídio</a:t>
            </a:r>
            <a:r>
              <a:rPr lang="pt-BR" altLang="pt-BR" b="1" dirty="0"/>
              <a:t>.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373063" y="1674813"/>
            <a:ext cx="859155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pt-BR" altLang="pt-BR" b="1" u="sng" dirty="0"/>
              <a:t>5. Violência institucional - 76 casos </a:t>
            </a:r>
          </a:p>
          <a:p>
            <a:pPr indent="-285750">
              <a:buFont typeface="Arial" charset="0"/>
              <a:buChar char="•"/>
            </a:pPr>
            <a:r>
              <a:rPr lang="pt-BR" altLang="pt-BR" sz="1600" b="1" dirty="0"/>
              <a:t>São atos de maus-tratos praticados em instituições que prestam serviços públicos, como hospitais, postos de saúde, escolas, delegacias e outros;</a:t>
            </a:r>
          </a:p>
          <a:p>
            <a:pPr indent="-285750">
              <a:buFont typeface="Arial" charset="0"/>
              <a:buChar char="•"/>
            </a:pPr>
            <a:r>
              <a:rPr lang="pt-BR" altLang="pt-BR" sz="1600" b="1" dirty="0"/>
              <a:t>Os casos de violação dos direitos humanos, geralmente, são cometidos por servidores dessas instituições.</a:t>
            </a:r>
          </a:p>
          <a:p>
            <a:r>
              <a:rPr lang="pt-BR" altLang="pt-BR" b="1" u="sng" dirty="0"/>
              <a:t>6. Discriminação - 18 casos </a:t>
            </a:r>
          </a:p>
          <a:p>
            <a:pPr indent="-285750">
              <a:buFont typeface="Arial" charset="0"/>
              <a:buChar char="•"/>
            </a:pPr>
            <a:r>
              <a:rPr lang="pt-BR" altLang="pt-BR" sz="1600" b="1" dirty="0"/>
              <a:t>idoso é tratado de modo preconceituoso por pertencer a alguma categoria social, sexual, religiosa, racial ou etária (</a:t>
            </a:r>
            <a:r>
              <a:rPr lang="pt-BR" altLang="pt-BR" sz="1600" b="1" dirty="0" err="1"/>
              <a:t>ageísmo</a:t>
            </a:r>
            <a:r>
              <a:rPr lang="pt-BR" altLang="pt-BR" sz="1600" b="1" dirty="0"/>
              <a:t>).</a:t>
            </a:r>
          </a:p>
          <a:p>
            <a:r>
              <a:rPr lang="pt-BR" altLang="pt-BR" b="1" u="sng" dirty="0"/>
              <a:t>7. Violência sexual - 15 casos </a:t>
            </a:r>
          </a:p>
          <a:p>
            <a:pPr indent="-285750">
              <a:buFont typeface="Arial" charset="0"/>
              <a:buChar char="•"/>
            </a:pPr>
            <a:r>
              <a:rPr lang="pt-BR" altLang="pt-BR" sz="1600" b="1" dirty="0"/>
              <a:t>Ato de violar os direitos sexuais da pessoa, com tentativa de obtenção sexual e apropriação do corpo sem o consentimento ou a vontade do outro, por meio de violência, ameaça ou imposição</a:t>
            </a:r>
          </a:p>
          <a:p>
            <a:r>
              <a:rPr lang="pt-BR" altLang="pt-BR" b="1" u="sng" dirty="0"/>
              <a:t>8. Trabalho escravo - 4 denúncias </a:t>
            </a:r>
          </a:p>
          <a:p>
            <a:pPr indent="-285750">
              <a:buFont typeface="Arial" charset="0"/>
              <a:buChar char="•"/>
            </a:pPr>
            <a:r>
              <a:rPr lang="pt-BR" altLang="pt-BR" sz="1600" b="1" dirty="0"/>
              <a:t>quando o ato impõe por meio de força que o idoso trabalhe, atribuindo direitos de propriedade sobre ele, obriga que exerça tarefas em condições inadequadas.</a:t>
            </a:r>
          </a:p>
        </p:txBody>
      </p:sp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Resultado de imagem para mapas SÃ£o bernardo do campo"/>
          <p:cNvSpPr>
            <a:spLocks noChangeAspect="1" noChangeArrowheads="1"/>
          </p:cNvSpPr>
          <p:nvPr/>
        </p:nvSpPr>
        <p:spPr bwMode="auto">
          <a:xfrm>
            <a:off x="1258888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33795" name="AutoShape 4" descr="Resultado de imagem para mapas SÃ£o bernardo do campo"/>
          <p:cNvSpPr>
            <a:spLocks noChangeAspect="1" noChangeArrowheads="1"/>
          </p:cNvSpPr>
          <p:nvPr/>
        </p:nvSpPr>
        <p:spPr bwMode="auto">
          <a:xfrm>
            <a:off x="1258888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pic>
        <p:nvPicPr>
          <p:cNvPr id="33796" name="Picture 2" descr="C:\Users\Beatriz\Desktop\Pri _BID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2114550"/>
            <a:ext cx="1079500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0" name="Conector de seta reta 89"/>
          <p:cNvCxnSpPr/>
          <p:nvPr/>
        </p:nvCxnSpPr>
        <p:spPr>
          <a:xfrm>
            <a:off x="1595438" y="3359150"/>
            <a:ext cx="2579687" cy="95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ítulo 5"/>
          <p:cNvSpPr txBox="1">
            <a:spLocks/>
          </p:cNvSpPr>
          <p:nvPr/>
        </p:nvSpPr>
        <p:spPr>
          <a:xfrm>
            <a:off x="219692" y="160338"/>
            <a:ext cx="5319210" cy="576065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7500"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</a:rPr>
              <a:t>REDE DE CUIDADO  DE VIOLENCIA</a:t>
            </a:r>
            <a:endParaRPr lang="pt-BR" sz="2800" b="1" i="1" dirty="0">
              <a:solidFill>
                <a:schemeClr val="bg1"/>
              </a:solidFill>
            </a:endParaRPr>
          </a:p>
        </p:txBody>
      </p:sp>
      <p:pic>
        <p:nvPicPr>
          <p:cNvPr id="33801" name="Imagem 27" descr="População de Patos de Minas ganhará quatro novos Postos de Saú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225" y="1052513"/>
            <a:ext cx="11144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Imagem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50043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3448050" y="4064000"/>
            <a:ext cx="55721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prstClr val="black"/>
                </a:solidFill>
                <a:latin typeface="+mn-lt"/>
              </a:rPr>
              <a:t>IML</a:t>
            </a:r>
          </a:p>
        </p:txBody>
      </p:sp>
      <p:pic>
        <p:nvPicPr>
          <p:cNvPr id="33804" name="Picture 4" descr="Resultado de imagem para mulher desen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2401888"/>
            <a:ext cx="7048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Imagem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4670425"/>
            <a:ext cx="80327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Imagem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37" y="980728"/>
            <a:ext cx="9699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Imagem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833813"/>
            <a:ext cx="11938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Imagem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2236788"/>
            <a:ext cx="14382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175125" y="3635375"/>
            <a:ext cx="1651000" cy="73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>
                <a:solidFill>
                  <a:prstClr val="black"/>
                </a:solidFill>
                <a:latin typeface="+mn-lt"/>
              </a:rPr>
              <a:t>SERVIÇO DE REFERENCIA PEP SEXUAL</a:t>
            </a:r>
          </a:p>
        </p:txBody>
      </p:sp>
      <p:cxnSp>
        <p:nvCxnSpPr>
          <p:cNvPr id="8" name="Conector angulado 7"/>
          <p:cNvCxnSpPr>
            <a:stCxn id="3" idx="2"/>
          </p:cNvCxnSpPr>
          <p:nvPr/>
        </p:nvCxnSpPr>
        <p:spPr>
          <a:xfrm rot="5400000" flipH="1">
            <a:off x="4457700" y="3830638"/>
            <a:ext cx="14288" cy="1071562"/>
          </a:xfrm>
          <a:prstGeom prst="bentConnector4">
            <a:avLst>
              <a:gd name="adj1" fmla="val -1655922"/>
              <a:gd name="adj2" fmla="val 8847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203575" y="5589588"/>
            <a:ext cx="14652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prstClr val="black"/>
                </a:solidFill>
                <a:latin typeface="+mn-lt"/>
              </a:rPr>
              <a:t>BOLETIM DE OCORRÊNCIA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448050" y="4521200"/>
            <a:ext cx="217646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rgbClr val="404040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Exame pericial de Corpo de Delito e Conjunção Carnal</a:t>
            </a:r>
            <a:endParaRPr lang="pt-BR" b="1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3813" name="AutoShape 2" descr="Resultado de imagem para DESENHO CONSELHO TUTELAR"/>
          <p:cNvSpPr>
            <a:spLocks noChangeAspect="1" noChangeArrowheads="1"/>
          </p:cNvSpPr>
          <p:nvPr/>
        </p:nvSpPr>
        <p:spPr bwMode="auto">
          <a:xfrm>
            <a:off x="115888" y="-144463"/>
            <a:ext cx="2286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endParaRPr lang="pt-BR" altLang="pt-BR">
              <a:solidFill>
                <a:srgbClr val="000000"/>
              </a:solidFill>
            </a:endParaRPr>
          </a:p>
        </p:txBody>
      </p:sp>
      <p:cxnSp>
        <p:nvCxnSpPr>
          <p:cNvPr id="20" name="Conector de seta reta 19"/>
          <p:cNvCxnSpPr/>
          <p:nvPr/>
        </p:nvCxnSpPr>
        <p:spPr>
          <a:xfrm flipV="1">
            <a:off x="4451350" y="1939925"/>
            <a:ext cx="0" cy="590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>
            <a:off x="5822950" y="3252788"/>
            <a:ext cx="1117600" cy="1905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16" name="Imagem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2062163"/>
            <a:ext cx="1138237" cy="151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945313" y="3533775"/>
            <a:ext cx="1730375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prstClr val="black"/>
                </a:solidFill>
                <a:latin typeface="+mn-lt"/>
              </a:rPr>
              <a:t>SERVIÇO DE REFERENCIA AMBULATORIAL PARA PEP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350" y="5805488"/>
            <a:ext cx="100806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</a:rPr>
              <a:t>JUSTIÇA</a:t>
            </a:r>
          </a:p>
        </p:txBody>
      </p:sp>
      <p:pic>
        <p:nvPicPr>
          <p:cNvPr id="33819" name="Imagem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652963"/>
            <a:ext cx="8969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Conector de seta reta 48"/>
          <p:cNvCxnSpPr/>
          <p:nvPr/>
        </p:nvCxnSpPr>
        <p:spPr>
          <a:xfrm>
            <a:off x="8172450" y="3644900"/>
            <a:ext cx="287338" cy="6477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821" name="Imagem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1938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Conector de seta reta 51"/>
          <p:cNvCxnSpPr/>
          <p:nvPr/>
        </p:nvCxnSpPr>
        <p:spPr>
          <a:xfrm>
            <a:off x="6181725" y="3927475"/>
            <a:ext cx="642938" cy="66833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19"/>
          <p:cNvCxnSpPr/>
          <p:nvPr/>
        </p:nvCxnSpPr>
        <p:spPr>
          <a:xfrm flipH="1">
            <a:off x="6011863" y="2924175"/>
            <a:ext cx="863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19"/>
          <p:cNvCxnSpPr/>
          <p:nvPr/>
        </p:nvCxnSpPr>
        <p:spPr>
          <a:xfrm flipH="1" flipV="1">
            <a:off x="6300788" y="3716338"/>
            <a:ext cx="647700" cy="649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19"/>
          <p:cNvCxnSpPr/>
          <p:nvPr/>
        </p:nvCxnSpPr>
        <p:spPr>
          <a:xfrm flipH="1" flipV="1">
            <a:off x="8243888" y="3500438"/>
            <a:ext cx="360362" cy="720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de seta reta 19"/>
          <p:cNvCxnSpPr/>
          <p:nvPr/>
        </p:nvCxnSpPr>
        <p:spPr>
          <a:xfrm>
            <a:off x="5435600" y="1916113"/>
            <a:ext cx="0" cy="360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740650" y="5445125"/>
            <a:ext cx="793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</a:rPr>
              <a:t>CREAS</a:t>
            </a:r>
          </a:p>
        </p:txBody>
      </p:sp>
      <p:cxnSp>
        <p:nvCxnSpPr>
          <p:cNvPr id="26" name="Elbow Connector 25"/>
          <p:cNvCxnSpPr/>
          <p:nvPr/>
        </p:nvCxnSpPr>
        <p:spPr>
          <a:xfrm rot="5400000">
            <a:off x="3095626" y="3608387"/>
            <a:ext cx="1223962" cy="1008063"/>
          </a:xfrm>
          <a:prstGeom prst="bentConnector3">
            <a:avLst>
              <a:gd name="adj1" fmla="val 89279"/>
            </a:avLst>
          </a:prstGeom>
          <a:ln w="3175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9383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2475" y="1711261"/>
            <a:ext cx="313739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prstClr val="black"/>
                </a:solidFill>
                <a:latin typeface="+mn-lt"/>
              </a:rPr>
              <a:t>GARANTE À VITIMA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605883" y="1052736"/>
            <a:ext cx="1823128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prstClr val="black"/>
                </a:solidFill>
                <a:latin typeface="+mn-lt"/>
              </a:rPr>
              <a:t>ASSISTENCIA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629463" y="1772816"/>
            <a:ext cx="157203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prstClr val="black"/>
                </a:solidFill>
                <a:latin typeface="+mn-lt"/>
              </a:rPr>
              <a:t>PROTEÇÃO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629463" y="2460768"/>
            <a:ext cx="32092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prstClr val="black"/>
                </a:solidFill>
                <a:latin typeface="+mn-lt"/>
              </a:rPr>
              <a:t>GARANTIA DE DIREITOS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302177" y="192689"/>
            <a:ext cx="3327286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latin typeface="+mn-lt"/>
              </a:rPr>
              <a:t>ARTICULAÇÃO EM REDE</a:t>
            </a:r>
          </a:p>
        </p:txBody>
      </p:sp>
      <p:grpSp>
        <p:nvGrpSpPr>
          <p:cNvPr id="7" name="Grupo 1"/>
          <p:cNvGrpSpPr>
            <a:grpSpLocks/>
          </p:cNvGrpSpPr>
          <p:nvPr/>
        </p:nvGrpSpPr>
        <p:grpSpPr bwMode="auto">
          <a:xfrm>
            <a:off x="1475656" y="3140968"/>
            <a:ext cx="6192838" cy="3170238"/>
            <a:chOff x="323528" y="3573016"/>
            <a:chExt cx="6192688" cy="3170066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1" t="15640" r="24937" b="23557"/>
            <a:stretch>
              <a:fillRect/>
            </a:stretch>
          </p:blipFill>
          <p:spPr bwMode="auto">
            <a:xfrm>
              <a:off x="323528" y="3573016"/>
              <a:ext cx="6192688" cy="3170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3"/>
            <p:cNvSpPr txBox="1"/>
            <p:nvPr/>
          </p:nvSpPr>
          <p:spPr>
            <a:xfrm>
              <a:off x="4211222" y="5012801"/>
              <a:ext cx="1441415" cy="6460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err="1">
                  <a:solidFill>
                    <a:prstClr val="black"/>
                  </a:solidFill>
                  <a:latin typeface="+mn-lt"/>
                </a:rPr>
                <a:t>Rede</a:t>
              </a:r>
              <a:r>
                <a:rPr lang="en-US" b="1" dirty="0">
                  <a:solidFill>
                    <a:prstClr val="black"/>
                  </a:solidFill>
                  <a:latin typeface="+mn-lt"/>
                </a:rPr>
                <a:t> do </a:t>
              </a:r>
              <a:r>
                <a:rPr lang="en-US" b="1" dirty="0" err="1">
                  <a:solidFill>
                    <a:prstClr val="black"/>
                  </a:solidFill>
                  <a:latin typeface="+mn-lt"/>
                </a:rPr>
                <a:t>trabalhador</a:t>
              </a:r>
              <a:endParaRPr lang="en-US" b="1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" name="TextBox 6"/>
            <p:cNvSpPr txBox="1"/>
            <p:nvPr/>
          </p:nvSpPr>
          <p:spPr>
            <a:xfrm>
              <a:off x="1187107" y="5374731"/>
              <a:ext cx="1584287" cy="6460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dirty="0" err="1">
                  <a:solidFill>
                    <a:prstClr val="black"/>
                  </a:solidFill>
                  <a:latin typeface="+mn-lt"/>
                </a:rPr>
                <a:t>Rede</a:t>
              </a:r>
              <a:r>
                <a:rPr lang="en-US" b="1" dirty="0">
                  <a:solidFill>
                    <a:prstClr val="black"/>
                  </a:solidFill>
                  <a:latin typeface="+mn-lt"/>
                </a:rPr>
                <a:t> do </a:t>
              </a:r>
              <a:r>
                <a:rPr lang="en-US" b="1" dirty="0" err="1">
                  <a:solidFill>
                    <a:prstClr val="black"/>
                  </a:solidFill>
                  <a:latin typeface="+mn-lt"/>
                </a:rPr>
                <a:t>Adolescente</a:t>
              </a:r>
              <a:endParaRPr lang="en-US" b="1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339752" y="3573016"/>
              <a:ext cx="1322670" cy="369332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err="1">
                  <a:solidFill>
                    <a:prstClr val="black"/>
                  </a:solidFill>
                  <a:latin typeface="+mn-lt"/>
                </a:rPr>
                <a:t>Rede</a:t>
              </a:r>
              <a:r>
                <a:rPr lang="en-US" b="1" dirty="0">
                  <a:solidFill>
                    <a:prstClr val="black"/>
                  </a:solidFill>
                  <a:latin typeface="+mn-lt"/>
                </a:rPr>
                <a:t> LBGTT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4416004" y="5949375"/>
              <a:ext cx="1958928" cy="3698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 err="1">
                  <a:solidFill>
                    <a:prstClr val="black"/>
                  </a:solidFill>
                  <a:latin typeface="+mn-lt"/>
                </a:rPr>
                <a:t>Rede</a:t>
              </a:r>
              <a:r>
                <a:rPr lang="en-US" b="1" dirty="0">
                  <a:solidFill>
                    <a:prstClr val="black"/>
                  </a:solidFill>
                  <a:latin typeface="+mn-lt"/>
                </a:rPr>
                <a:t> de </a:t>
              </a:r>
              <a:r>
                <a:rPr lang="en-US" b="1" dirty="0" err="1">
                  <a:solidFill>
                    <a:prstClr val="black"/>
                  </a:solidFill>
                  <a:latin typeface="+mn-lt"/>
                </a:rPr>
                <a:t>deficiente</a:t>
              </a:r>
              <a:endParaRPr lang="en-US" b="1" dirty="0">
                <a:solidFill>
                  <a:prstClr val="black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57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81038"/>
            <a:ext cx="8366125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0752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0">
            <a:extLst>
              <a:ext uri="{FF2B5EF4-FFF2-40B4-BE49-F238E27FC236}">
                <a16:creationId xmlns="" xmlns:a16="http://schemas.microsoft.com/office/drawing/2014/main" id="{3B783656-A190-C340-9646-82E62A60B711}"/>
              </a:ext>
            </a:extLst>
          </p:cNvPr>
          <p:cNvSpPr txBox="1"/>
          <p:nvPr/>
        </p:nvSpPr>
        <p:spPr>
          <a:xfrm>
            <a:off x="1403648" y="4797152"/>
            <a:ext cx="63367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 smtClean="0">
                <a:solidFill>
                  <a:schemeClr val="tx1">
                    <a:lumMod val="65000"/>
                  </a:schemeClr>
                </a:solidFill>
                <a:latin typeface="Gotham Book" pitchFamily="2" charset="0"/>
                <a:ea typeface="Verdana" panose="020B0604030504040204" pitchFamily="34" charset="0"/>
                <a:cs typeface="Arial" panose="020B0604020202020204" pitchFamily="34" charset="0"/>
              </a:rPr>
              <a:t>grata</a:t>
            </a:r>
            <a:endParaRPr lang="pt-BR" sz="2500" b="1" dirty="0">
              <a:solidFill>
                <a:schemeClr val="tx1">
                  <a:lumMod val="65000"/>
                </a:schemeClr>
              </a:solidFill>
              <a:latin typeface="Gotham Book" pitchFamily="2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73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488" y="1142731"/>
            <a:ext cx="5405024" cy="487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496887" y="684214"/>
            <a:ext cx="8150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pt-BR" altLang="pt-BR" sz="2400" b="1" dirty="0">
                <a:latin typeface="Calibri" pitchFamily="34" charset="0"/>
              </a:rPr>
              <a:t>Países desenvolvidos tornaram-se ricos antes de envelhecer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7021513" y="6581775"/>
            <a:ext cx="21224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pt-BR" altLang="pt-BR" sz="1200" b="1" dirty="0" err="1">
                <a:solidFill>
                  <a:schemeClr val="bg1"/>
                </a:solidFill>
              </a:rPr>
              <a:t>Kalache</a:t>
            </a:r>
            <a:r>
              <a:rPr lang="pt-BR" altLang="pt-BR" sz="1200" b="1" dirty="0">
                <a:solidFill>
                  <a:schemeClr val="bg1"/>
                </a:solidFill>
              </a:rPr>
              <a:t> e Keller, 2000</a:t>
            </a:r>
            <a:endParaRPr lang="pt-BR" altLang="pt-BR" sz="1200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-18332" y="5661248"/>
            <a:ext cx="9144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lang="pt-BR" altLang="pt-BR" sz="2300" b="1" dirty="0">
              <a:latin typeface="Calibri" pitchFamily="34" charset="0"/>
            </a:endParaRPr>
          </a:p>
          <a:p>
            <a:pPr algn="ctr" eaLnBrk="1" hangingPunct="1"/>
            <a:r>
              <a:rPr lang="pt-BR" altLang="pt-BR" sz="2300" b="1" dirty="0">
                <a:latin typeface="Calibri" pitchFamily="34" charset="0"/>
              </a:rPr>
              <a:t>Países em desenvolvimento estão envelhecendo antes de enriquecerem</a:t>
            </a:r>
          </a:p>
        </p:txBody>
      </p:sp>
    </p:spTree>
    <p:extLst>
      <p:ext uri="{BB962C8B-B14F-4D97-AF65-F5344CB8AC3E}">
        <p14:creationId xmlns:p14="http://schemas.microsoft.com/office/powerpoint/2010/main" val="28371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2" t="31682" r="47461" b="18591"/>
          <a:stretch>
            <a:fillRect/>
          </a:stretch>
        </p:blipFill>
        <p:spPr>
          <a:xfrm>
            <a:off x="4641850" y="332656"/>
            <a:ext cx="2952750" cy="4152901"/>
          </a:xfrm>
          <a:prstGeom prst="rect">
            <a:avLst/>
          </a:prstGeom>
        </p:spPr>
      </p:pic>
      <p:sp>
        <p:nvSpPr>
          <p:cNvPr id="3" name="Espaço Reservado para Conteúdo 5"/>
          <p:cNvSpPr txBox="1">
            <a:spLocks/>
          </p:cNvSpPr>
          <p:nvPr/>
        </p:nvSpPr>
        <p:spPr>
          <a:xfrm>
            <a:off x="179388" y="3212976"/>
            <a:ext cx="8459787" cy="2790825"/>
          </a:xfrm>
          <a:prstGeom prst="rect">
            <a:avLst/>
          </a:prstGeom>
        </p:spPr>
        <p:txBody>
          <a:bodyPr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7000"/>
              </a:lnSpc>
              <a:buClr>
                <a:srgbClr val="0070C0"/>
              </a:buClr>
              <a:buSzPct val="109000"/>
              <a:buFont typeface="Wingdings" pitchFamily="2" charset="2"/>
              <a:buChar char="Ø"/>
            </a:pPr>
            <a:r>
              <a:rPr lang="pt-BR" altLang="pt-BR" sz="2400" b="1" dirty="0" smtClean="0"/>
              <a:t>1 em cada 9 pessoas </a:t>
            </a:r>
            <a:r>
              <a:rPr lang="pt-BR" altLang="pt-BR" sz="2400" b="1" u="sng" dirty="0" smtClean="0"/>
              <a:t>&gt;</a:t>
            </a:r>
            <a:r>
              <a:rPr lang="pt-BR" altLang="pt-BR" sz="2400" b="1" dirty="0" smtClean="0"/>
              <a:t> 60 anos. </a:t>
            </a:r>
          </a:p>
          <a:p>
            <a:pPr>
              <a:lnSpc>
                <a:spcPts val="7000"/>
              </a:lnSpc>
              <a:buClr>
                <a:srgbClr val="0070C0"/>
              </a:buClr>
              <a:buSzPct val="109000"/>
              <a:buFont typeface="Wingdings" pitchFamily="2" charset="2"/>
              <a:buChar char="Ø"/>
            </a:pPr>
            <a:r>
              <a:rPr lang="pt-BR" altLang="pt-BR" sz="2400" b="1" dirty="0" smtClean="0"/>
              <a:t>Em 2012 idosos eram 11,5% da população global. </a:t>
            </a:r>
          </a:p>
          <a:p>
            <a:pPr>
              <a:lnSpc>
                <a:spcPts val="7000"/>
              </a:lnSpc>
              <a:buClr>
                <a:srgbClr val="0070C0"/>
              </a:buClr>
              <a:buSzPct val="109000"/>
              <a:buFont typeface="Wingdings" pitchFamily="2" charset="2"/>
              <a:buChar char="Ø"/>
            </a:pPr>
            <a:r>
              <a:rPr lang="pt-BR" altLang="pt-BR" sz="2400" b="1" dirty="0" smtClean="0"/>
              <a:t>2050 serão 2 bilhões de pessoas = 22% da população global. </a:t>
            </a:r>
          </a:p>
        </p:txBody>
      </p:sp>
      <p:sp>
        <p:nvSpPr>
          <p:cNvPr id="4" name="Retângulo 4"/>
          <p:cNvSpPr txBox="1">
            <a:spLocks noChangeArrowheads="1"/>
          </p:cNvSpPr>
          <p:nvPr/>
        </p:nvSpPr>
        <p:spPr>
          <a:xfrm>
            <a:off x="251520" y="116632"/>
            <a:ext cx="4645025" cy="646112"/>
          </a:xfrm>
          <a:prstGeom prst="rect">
            <a:avLst/>
          </a:prstGeom>
          <a:extLst/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itchFamily="34" charset="0"/>
                <a:ea typeface="+mj-ea"/>
                <a:cs typeface="+mj-cs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pt-BR" altLang="pt-BR" sz="3600" b="1" dirty="0" smtClean="0">
                <a:latin typeface="+mj-lt"/>
              </a:rPr>
              <a:t>Idosos no mundo</a:t>
            </a:r>
            <a:endParaRPr lang="pt-BR" altLang="pt-B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71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1" b="4411"/>
          <a:stretch>
            <a:fillRect/>
          </a:stretch>
        </p:blipFill>
        <p:spPr bwMode="auto">
          <a:xfrm>
            <a:off x="299343" y="1340768"/>
            <a:ext cx="8545064" cy="38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667625" y="5876925"/>
            <a:ext cx="1225550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800" b="1" dirty="0">
                <a:latin typeface="+mn-lt"/>
                <a:ea typeface="+mn-ea"/>
              </a:rPr>
              <a:t>Fonte: Portal G1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252536" y="177294"/>
            <a:ext cx="7664450" cy="5046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800" b="1" dirty="0" smtClean="0"/>
              <a:t>Distribuição etária da população de 2000 a 2040</a:t>
            </a:r>
          </a:p>
        </p:txBody>
      </p:sp>
    </p:spTree>
    <p:extLst>
      <p:ext uri="{BB962C8B-B14F-4D97-AF65-F5344CB8AC3E}">
        <p14:creationId xmlns:p14="http://schemas.microsoft.com/office/powerpoint/2010/main" val="28371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7"/>
          <p:cNvSpPr txBox="1">
            <a:spLocks noChangeArrowheads="1"/>
          </p:cNvSpPr>
          <p:nvPr/>
        </p:nvSpPr>
        <p:spPr bwMode="auto">
          <a:xfrm>
            <a:off x="128587" y="867346"/>
            <a:ext cx="8886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800" b="1" dirty="0">
                <a:solidFill>
                  <a:srgbClr val="002060"/>
                </a:solidFill>
                <a:cs typeface="Arial" charset="0"/>
              </a:rPr>
              <a:t>Alterações causadas pelo envelhecimento</a:t>
            </a:r>
          </a:p>
        </p:txBody>
      </p:sp>
      <p:sp>
        <p:nvSpPr>
          <p:cNvPr id="3" name="Retângulo 1"/>
          <p:cNvSpPr>
            <a:spLocks noChangeArrowheads="1"/>
          </p:cNvSpPr>
          <p:nvPr/>
        </p:nvSpPr>
        <p:spPr bwMode="auto">
          <a:xfrm>
            <a:off x="482600" y="1962150"/>
            <a:ext cx="5026025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200000"/>
              </a:lnSpc>
            </a:pPr>
            <a:r>
              <a:rPr lang="pt-BR" altLang="pt-BR" sz="2800" b="1">
                <a:solidFill>
                  <a:srgbClr val="000000"/>
                </a:solidFill>
              </a:rPr>
              <a:t>Biológicas</a:t>
            </a:r>
          </a:p>
          <a:p>
            <a:pPr>
              <a:lnSpc>
                <a:spcPct val="200000"/>
              </a:lnSpc>
            </a:pPr>
            <a:r>
              <a:rPr lang="pt-BR" altLang="pt-BR" sz="2800" b="1">
                <a:solidFill>
                  <a:srgbClr val="000000"/>
                </a:solidFill>
              </a:rPr>
              <a:t>Psicológicas/Psíquicas</a:t>
            </a:r>
          </a:p>
          <a:p>
            <a:pPr>
              <a:lnSpc>
                <a:spcPct val="200000"/>
              </a:lnSpc>
            </a:pPr>
            <a:r>
              <a:rPr lang="pt-BR" altLang="pt-BR" sz="2800" b="1">
                <a:solidFill>
                  <a:srgbClr val="000000"/>
                </a:solidFill>
              </a:rPr>
              <a:t>Sociais</a:t>
            </a:r>
          </a:p>
          <a:p>
            <a:pPr>
              <a:lnSpc>
                <a:spcPct val="200000"/>
              </a:lnSpc>
            </a:pPr>
            <a:r>
              <a:rPr lang="pt-BR" altLang="pt-BR" sz="2800" b="1">
                <a:solidFill>
                  <a:srgbClr val="000000"/>
                </a:solidFill>
              </a:rPr>
              <a:t>Funcionais</a:t>
            </a:r>
            <a:endParaRPr lang="pt-BR" altLang="pt-BR" sz="2400" b="1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08225"/>
            <a:ext cx="3810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15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2813050"/>
            <a:ext cx="3090863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-25400"/>
            <a:ext cx="1949450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639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0"/>
            <a:ext cx="2398712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2376488"/>
            <a:ext cx="35052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5807" r="2135" b="5103"/>
          <a:stretch>
            <a:fillRect/>
          </a:stretch>
        </p:blipFill>
        <p:spPr bwMode="auto">
          <a:xfrm>
            <a:off x="2917825" y="4764088"/>
            <a:ext cx="32464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8"/>
          <a:stretch>
            <a:fillRect/>
          </a:stretch>
        </p:blipFill>
        <p:spPr bwMode="auto">
          <a:xfrm>
            <a:off x="2879725" y="-26988"/>
            <a:ext cx="2760663" cy="18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13"/>
          <a:stretch>
            <a:fillRect/>
          </a:stretch>
        </p:blipFill>
        <p:spPr bwMode="auto">
          <a:xfrm>
            <a:off x="7740650" y="5084763"/>
            <a:ext cx="140335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1255713"/>
            <a:ext cx="222091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8" descr="Ruth Knapke tinha 89 anos e foi a primeira a ficar doente. Mas foi Harold, com 91 anos, que morreu primeiro(Imagem:Reprodução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3" y="1444625"/>
            <a:ext cx="31242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868488"/>
            <a:ext cx="31511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105275"/>
            <a:ext cx="2767012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876550"/>
            <a:ext cx="29241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6"/>
          <a:stretch>
            <a:fillRect/>
          </a:stretch>
        </p:blipFill>
        <p:spPr bwMode="auto">
          <a:xfrm>
            <a:off x="7392988" y="3887788"/>
            <a:ext cx="1751012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2" name="Grupo 3"/>
          <p:cNvGrpSpPr>
            <a:grpSpLocks/>
          </p:cNvGrpSpPr>
          <p:nvPr/>
        </p:nvGrpSpPr>
        <p:grpSpPr bwMode="auto">
          <a:xfrm>
            <a:off x="-180975" y="4764088"/>
            <a:ext cx="3313113" cy="2097087"/>
            <a:chOff x="1619251" y="2635955"/>
            <a:chExt cx="2613475" cy="2221795"/>
          </a:xfrm>
        </p:grpSpPr>
        <p:pic>
          <p:nvPicPr>
            <p:cNvPr id="9234" name="Picture 11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380" y="2635955"/>
              <a:ext cx="1666346" cy="2221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0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402"/>
            <a:stretch>
              <a:fillRect/>
            </a:stretch>
          </p:blipFill>
          <p:spPr bwMode="auto">
            <a:xfrm>
              <a:off x="1619251" y="2635956"/>
              <a:ext cx="1313136" cy="2221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33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5302250"/>
            <a:ext cx="234473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648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07950" y="1700213"/>
            <a:ext cx="89281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PT" altLang="pt-BR" sz="2400" b="1">
                <a:latin typeface="Calibri" pitchFamily="34" charset="0"/>
              </a:rPr>
              <a:t>A maioria dos idosos tem um envelhecimento saudável;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PT" altLang="pt-BR" sz="2400" b="1">
                <a:latin typeface="Calibri" pitchFamily="34" charset="0"/>
              </a:rPr>
              <a:t>Um novo conceito de saúde é necessário;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PT" altLang="pt-BR" sz="2400" b="1">
                <a:latin typeface="Calibri" pitchFamily="34" charset="0"/>
              </a:rPr>
              <a:t>A função é o aspecto mais importante  a se observar em idosos;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PT" altLang="pt-BR" sz="2400" b="1">
                <a:latin typeface="Calibri" pitchFamily="34" charset="0"/>
              </a:rPr>
              <a:t>O ambiente contribui para melhorar o desempenho;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PT" altLang="pt-BR" sz="2400" b="1">
                <a:latin typeface="Calibri" pitchFamily="34" charset="0"/>
              </a:rPr>
              <a:t>Não há idosos típicos;</a:t>
            </a:r>
          </a:p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pt-PT" altLang="pt-BR" sz="2400" b="1">
                <a:latin typeface="Calibri" pitchFamily="34" charset="0"/>
              </a:rPr>
              <a:t>O envelhecimento não implica necessariamente em dependência.</a:t>
            </a:r>
            <a:endParaRPr lang="es-ES_tradnl" altLang="pt-BR" sz="2400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1187" y="164846"/>
            <a:ext cx="3024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latin typeface="+mj-lt"/>
                <a:ea typeface="+mn-ea"/>
              </a:rPr>
              <a:t>Conceitos chave</a:t>
            </a:r>
          </a:p>
        </p:txBody>
      </p:sp>
    </p:spTree>
    <p:extLst>
      <p:ext uri="{BB962C8B-B14F-4D97-AF65-F5344CB8AC3E}">
        <p14:creationId xmlns:p14="http://schemas.microsoft.com/office/powerpoint/2010/main" val="283715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876</Words>
  <Application>Microsoft Office PowerPoint</Application>
  <PresentationFormat>Apresentação na tela (4:3)</PresentationFormat>
  <Paragraphs>168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RUDNEI FERREIRA DE SOUZA</dc:creator>
  <cp:lastModifiedBy>Claudia Fló</cp:lastModifiedBy>
  <cp:revision>61</cp:revision>
  <dcterms:created xsi:type="dcterms:W3CDTF">2014-07-01T15:16:56Z</dcterms:created>
  <dcterms:modified xsi:type="dcterms:W3CDTF">2019-06-13T11:30:56Z</dcterms:modified>
</cp:coreProperties>
</file>