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9" r:id="rId3"/>
    <p:sldId id="263" r:id="rId4"/>
    <p:sldId id="277" r:id="rId5"/>
    <p:sldId id="278" r:id="rId6"/>
    <p:sldId id="261" r:id="rId7"/>
    <p:sldId id="262" r:id="rId8"/>
    <p:sldId id="281" r:id="rId9"/>
    <p:sldId id="280" r:id="rId10"/>
    <p:sldId id="258" r:id="rId11"/>
    <p:sldId id="264" r:id="rId12"/>
    <p:sldId id="260" r:id="rId13"/>
    <p:sldId id="265" r:id="rId14"/>
    <p:sldId id="266" r:id="rId15"/>
    <p:sldId id="268" r:id="rId16"/>
    <p:sldId id="273" r:id="rId17"/>
    <p:sldId id="276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04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3C77F-45CF-42B4-8646-15473E72B146}" type="datetimeFigureOut">
              <a:rPr lang="pt-BR" smtClean="0"/>
              <a:t>12/06/19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D7A67-8863-4571-9668-1BDA6FAF932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73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dirty="0" smtClean="0">
                <a:cs typeface="Arial" pitchFamily="34" charset="0"/>
              </a:rPr>
              <a:t>Violência intrafamiliar contra crianças e adolescentes</a:t>
            </a:r>
            <a:r>
              <a:rPr lang="pt-BR" sz="1200" dirty="0" smtClean="0">
                <a:cs typeface="Arial" pitchFamily="34" charset="0"/>
              </a:rPr>
              <a:t> – </a:t>
            </a:r>
            <a:r>
              <a:rPr lang="pt-BR" sz="1200" i="1" dirty="0" smtClean="0">
                <a:cs typeface="Arial" pitchFamily="34" charset="0"/>
              </a:rPr>
              <a:t>todo ato ou omissão de pais, parentes ou responsáveis capaz de causar dano físico, sexual e/ou psicológico às crianças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D7A67-8863-4571-9668-1BDA6FAF932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289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BDFFB-AB4F-4D8C-9439-4169B70AC268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04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D05-662F-4120-B7C1-5AAF7973C287}" type="datetimeFigureOut">
              <a:rPr lang="pt-BR" smtClean="0"/>
              <a:t>12/06/19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762-8AE4-4839-8E06-73D304404BC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95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D05-662F-4120-B7C1-5AAF7973C287}" type="datetimeFigureOut">
              <a:rPr lang="pt-BR" smtClean="0"/>
              <a:t>12/06/19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762-8AE4-4839-8E06-73D304404BC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65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D05-662F-4120-B7C1-5AAF7973C287}" type="datetimeFigureOut">
              <a:rPr lang="pt-BR" smtClean="0"/>
              <a:t>12/06/19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762-8AE4-4839-8E06-73D304404BC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098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4932733-DE66-A844-89AA-0043C6E3F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3313" r="16138" b="32200"/>
          <a:stretch/>
        </p:blipFill>
        <p:spPr>
          <a:xfrm>
            <a:off x="1475656" y="1700808"/>
            <a:ext cx="6192688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78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>
            <a:extLst>
              <a:ext uri="{FF2B5EF4-FFF2-40B4-BE49-F238E27FC236}">
                <a16:creationId xmlns:a16="http://schemas.microsoft.com/office/drawing/2014/main" xmlns="" id="{F1D14318-401A-F646-8B59-11E64DFE3899}"/>
              </a:ext>
            </a:extLst>
          </p:cNvPr>
          <p:cNvSpPr/>
          <p:nvPr userDrawn="1"/>
        </p:nvSpPr>
        <p:spPr>
          <a:xfrm>
            <a:off x="0" y="6425952"/>
            <a:ext cx="9144000" cy="432048"/>
          </a:xfrm>
          <a:prstGeom prst="rect">
            <a:avLst/>
          </a:prstGeom>
          <a:solidFill>
            <a:srgbClr val="034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857A5"/>
              </a:solidFill>
            </a:endParaRPr>
          </a:p>
        </p:txBody>
      </p:sp>
      <p:cxnSp>
        <p:nvCxnSpPr>
          <p:cNvPr id="3" name="Conector reto 8">
            <a:extLst>
              <a:ext uri="{FF2B5EF4-FFF2-40B4-BE49-F238E27FC236}">
                <a16:creationId xmlns:a16="http://schemas.microsoft.com/office/drawing/2014/main" xmlns="" id="{5FD85663-AA7B-4543-8ED3-50AEA3D20C79}"/>
              </a:ext>
            </a:extLst>
          </p:cNvPr>
          <p:cNvCxnSpPr/>
          <p:nvPr userDrawn="1"/>
        </p:nvCxnSpPr>
        <p:spPr>
          <a:xfrm>
            <a:off x="467544" y="747448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96BC273-68CA-3942-B57D-802FAFF65E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1055" r="16138" b="31055"/>
          <a:stretch/>
        </p:blipFill>
        <p:spPr>
          <a:xfrm>
            <a:off x="7186836" y="156851"/>
            <a:ext cx="1417612" cy="56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0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D05-662F-4120-B7C1-5AAF7973C287}" type="datetimeFigureOut">
              <a:rPr lang="pt-BR" smtClean="0"/>
              <a:t>12/06/19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762-8AE4-4839-8E06-73D304404BC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28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D05-662F-4120-B7C1-5AAF7973C287}" type="datetimeFigureOut">
              <a:rPr lang="pt-BR" smtClean="0"/>
              <a:t>12/06/19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762-8AE4-4839-8E06-73D304404BC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9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D05-662F-4120-B7C1-5AAF7973C287}" type="datetimeFigureOut">
              <a:rPr lang="pt-BR" smtClean="0"/>
              <a:t>12/06/19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762-8AE4-4839-8E06-73D304404BC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20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D05-662F-4120-B7C1-5AAF7973C287}" type="datetimeFigureOut">
              <a:rPr lang="pt-BR" smtClean="0"/>
              <a:t>12/06/19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762-8AE4-4839-8E06-73D304404BC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4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D05-662F-4120-B7C1-5AAF7973C287}" type="datetimeFigureOut">
              <a:rPr lang="pt-BR" smtClean="0"/>
              <a:t>12/06/19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762-8AE4-4839-8E06-73D304404BC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345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D05-662F-4120-B7C1-5AAF7973C287}" type="datetimeFigureOut">
              <a:rPr lang="pt-BR" smtClean="0"/>
              <a:t>12/06/19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762-8AE4-4839-8E06-73D304404BC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56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D05-662F-4120-B7C1-5AAF7973C287}" type="datetimeFigureOut">
              <a:rPr lang="pt-BR" smtClean="0"/>
              <a:t>12/06/19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762-8AE4-4839-8E06-73D304404BC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29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4D05-662F-4120-B7C1-5AAF7973C287}" type="datetimeFigureOut">
              <a:rPr lang="pt-BR" smtClean="0"/>
              <a:t>12/06/19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762-8AE4-4839-8E06-73D304404BC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03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F4D05-662F-4120-B7C1-5AAF7973C287}" type="datetimeFigureOut">
              <a:rPr lang="pt-BR" smtClean="0"/>
              <a:t>12/06/19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49762-8AE4-4839-8E06-73D304404BC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84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emf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rricardes@saude.sp.org.b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0">
            <a:extLst>
              <a:ext uri="{FF2B5EF4-FFF2-40B4-BE49-F238E27FC236}">
                <a16:creationId xmlns:a16="http://schemas.microsoft.com/office/drawing/2014/main" xmlns="" id="{8C17B83F-E500-8647-9409-93B763680A7B}"/>
              </a:ext>
            </a:extLst>
          </p:cNvPr>
          <p:cNvSpPr txBox="1"/>
          <p:nvPr/>
        </p:nvSpPr>
        <p:spPr>
          <a:xfrm>
            <a:off x="905216" y="4714884"/>
            <a:ext cx="7311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+mj-lt"/>
                <a:ea typeface="FangSong" pitchFamily="49" charset="-122"/>
                <a:cs typeface="Arial" panose="020B0604020202020204" pitchFamily="34" charset="0"/>
              </a:rPr>
              <a:t>CRIANÇA X VIOLÊNCIA</a:t>
            </a:r>
          </a:p>
        </p:txBody>
      </p:sp>
      <p:sp>
        <p:nvSpPr>
          <p:cNvPr id="4" name="CaixaDeTexto 10">
            <a:extLst>
              <a:ext uri="{FF2B5EF4-FFF2-40B4-BE49-F238E27FC236}">
                <a16:creationId xmlns:a16="http://schemas.microsoft.com/office/drawing/2014/main" xmlns="" id="{8C17B83F-E500-8647-9409-93B763680A7B}"/>
              </a:ext>
            </a:extLst>
          </p:cNvPr>
          <p:cNvSpPr txBox="1"/>
          <p:nvPr/>
        </p:nvSpPr>
        <p:spPr>
          <a:xfrm>
            <a:off x="905216" y="5877272"/>
            <a:ext cx="7311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+mj-lt"/>
                <a:ea typeface="FangSong" pitchFamily="49" charset="-122"/>
                <a:cs typeface="Arial" panose="020B0604020202020204" pitchFamily="34" charset="0"/>
              </a:rPr>
              <a:t>Roberta </a:t>
            </a:r>
            <a:r>
              <a:rPr lang="pt-BR" sz="3200" b="1" dirty="0" err="1" smtClean="0">
                <a:latin typeface="+mj-lt"/>
                <a:ea typeface="FangSong" pitchFamily="49" charset="-122"/>
                <a:cs typeface="Arial" panose="020B0604020202020204" pitchFamily="34" charset="0"/>
              </a:rPr>
              <a:t>Ricardes</a:t>
            </a:r>
            <a:r>
              <a:rPr lang="pt-BR" sz="3200" b="1" dirty="0" smtClean="0">
                <a:latin typeface="+mj-lt"/>
                <a:ea typeface="FangSong" pitchFamily="49" charset="-122"/>
                <a:cs typeface="Arial" panose="020B0604020202020204" pitchFamily="34" charset="0"/>
              </a:rPr>
              <a:t> Pires</a:t>
            </a:r>
          </a:p>
        </p:txBody>
      </p:sp>
    </p:spTree>
    <p:extLst>
      <p:ext uri="{BB962C8B-B14F-4D97-AF65-F5344CB8AC3E}">
        <p14:creationId xmlns:p14="http://schemas.microsoft.com/office/powerpoint/2010/main" val="63836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99592" y="1052736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Lei nº 8069/1990 </a:t>
            </a:r>
            <a:br>
              <a:rPr lang="pt-BR" sz="2800" b="1" dirty="0" smtClean="0"/>
            </a:br>
            <a:r>
              <a:rPr lang="pt-BR" sz="2800" b="1" dirty="0" smtClean="0"/>
              <a:t> Estatuto da Criança e do Adolescente (ECA)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1403648" y="2708920"/>
            <a:ext cx="62646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/>
              <a:t>Prevê proteção integral às crianças e adolescentes brasileiras. Igualmente, estabelece os direitos e deveres do Estado e dos cidadãos responsáveis pelos mesmos.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301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2158" r="31544" b="15089"/>
          <a:stretch/>
        </p:blipFill>
        <p:spPr bwMode="auto">
          <a:xfrm>
            <a:off x="323528" y="781624"/>
            <a:ext cx="8496944" cy="5527696"/>
          </a:xfrm>
          <a:prstGeom prst="rect">
            <a:avLst/>
          </a:prstGeom>
          <a:solidFill>
            <a:schemeClr val="accent2"/>
          </a:solidFill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507630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578" y="1556792"/>
            <a:ext cx="2996374" cy="3960440"/>
          </a:xfrm>
          <a:prstGeom prst="rect">
            <a:avLst/>
          </a:prstGeom>
        </p:spPr>
      </p:pic>
      <p:sp>
        <p:nvSpPr>
          <p:cNvPr id="3" name="TextBox 5"/>
          <p:cNvSpPr txBox="1"/>
          <p:nvPr/>
        </p:nvSpPr>
        <p:spPr>
          <a:xfrm>
            <a:off x="3131840" y="116632"/>
            <a:ext cx="2817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PUBLICAÇÕES</a:t>
            </a:r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l="-988" r="-2009"/>
          <a:stretch/>
        </p:blipFill>
        <p:spPr>
          <a:xfrm>
            <a:off x="4733008" y="2032248"/>
            <a:ext cx="2937713" cy="384502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6300609"/>
            <a:ext cx="914400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http://portalms.saude.gov.br/saude-para-voce/saude-da-crianca/acoes-e-programas/linha-de-cuidado-prevencao-de-violencias-e-promocao-da-cultura-de-paz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836712"/>
            <a:ext cx="7848872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+mn-lt"/>
              </a:rPr>
              <a:t>LEI Nº 13.431 DE 4 DE ABRIL DE  4 DE 2017</a:t>
            </a:r>
            <a:endParaRPr lang="en-US" sz="3200" b="1" dirty="0">
              <a:latin typeface="+mn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0289" y="2357264"/>
            <a:ext cx="8229600" cy="29089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000" dirty="0" smtClean="0"/>
              <a:t>ESTABELECE O SISTEMA DE GARANTIA DE DIREITOS DA CRIANÇA E DO ADOLESCENTE VITIMA OU TESTEMUNHA DE VIOLÊNCIA E ALTERA A LEI Nº 8.069, DE 13 DE JULHO DE 1990 ( ESTATUTO DA CRIANÇA E DO ADOLESCENTE).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3771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683568" y="1628800"/>
            <a:ext cx="7920880" cy="4536504"/>
          </a:xfrm>
          <a:prstGeom prst="rect">
            <a:avLst/>
          </a:prstGeom>
          <a:noFill/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None/>
            </a:pPr>
            <a:r>
              <a:rPr lang="pt-BR" dirty="0" smtClean="0"/>
              <a:t> </a:t>
            </a:r>
            <a:r>
              <a:rPr lang="pt-BR" b="1" dirty="0" smtClean="0"/>
              <a:t>Formas de Violência:</a:t>
            </a:r>
          </a:p>
          <a:p>
            <a:pPr marL="457200" indent="-457200">
              <a:buClr>
                <a:schemeClr val="accent1"/>
              </a:buClr>
            </a:pPr>
            <a:r>
              <a:rPr lang="pt-BR" dirty="0" smtClean="0"/>
              <a:t>Física;</a:t>
            </a:r>
          </a:p>
          <a:p>
            <a:pPr marL="457200" indent="-457200">
              <a:buClr>
                <a:schemeClr val="accent1"/>
              </a:buClr>
            </a:pPr>
            <a:r>
              <a:rPr lang="pt-BR" dirty="0" smtClean="0"/>
              <a:t>Psicológica ( discriminação, depreciação, desrespeito, alienação parental, exposição a crimes);</a:t>
            </a:r>
          </a:p>
          <a:p>
            <a:pPr marL="457200" indent="-457200">
              <a:buClr>
                <a:schemeClr val="accent1"/>
              </a:buClr>
            </a:pPr>
            <a:r>
              <a:rPr lang="pt-BR" dirty="0" smtClean="0"/>
              <a:t>Sexual (abuso, exploração e tráfico de pessoas);</a:t>
            </a:r>
          </a:p>
          <a:p>
            <a:pPr marL="457200" indent="-457200">
              <a:buClr>
                <a:schemeClr val="accent1"/>
              </a:buClr>
            </a:pPr>
            <a:r>
              <a:rPr lang="pt-BR" dirty="0" smtClean="0">
                <a:solidFill>
                  <a:srgbClr val="FF0000"/>
                </a:solidFill>
              </a:rPr>
              <a:t>Institucional, entendida como a pratica por instituição pública ou conveniada, inclusive quando gerar </a:t>
            </a:r>
            <a:r>
              <a:rPr lang="pt-BR" b="1" dirty="0" err="1" smtClean="0">
                <a:solidFill>
                  <a:srgbClr val="FF0000"/>
                </a:solidFill>
              </a:rPr>
              <a:t>revitimização</a:t>
            </a:r>
            <a:r>
              <a:rPr lang="pt-BR" b="1" dirty="0" smtClean="0">
                <a:solidFill>
                  <a:srgbClr val="FF0000"/>
                </a:solidFill>
              </a:rPr>
              <a:t>.</a:t>
            </a:r>
          </a:p>
          <a:p>
            <a:pPr>
              <a:buClr>
                <a:schemeClr val="accent1"/>
              </a:buClr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115616" y="157808"/>
            <a:ext cx="4530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/>
              <a:t>DISPOSIÇÕES GERAIS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55950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Resultado de imagem para mapas SÃ£o bernardo do campo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628" name="AutoShape 4" descr="Resultado de imagem para mapas SÃ£o bernardo do campo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6" name="Picture 2" descr="C:\Users\Beatriz\Desktop\Pri _BID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252" y="2114453"/>
            <a:ext cx="1080120" cy="1405034"/>
          </a:xfrm>
          <a:prstGeom prst="rect">
            <a:avLst/>
          </a:prstGeom>
          <a:noFill/>
        </p:spPr>
      </p:pic>
      <p:cxnSp>
        <p:nvCxnSpPr>
          <p:cNvPr id="90" name="Conector de seta reta 89"/>
          <p:cNvCxnSpPr/>
          <p:nvPr/>
        </p:nvCxnSpPr>
        <p:spPr>
          <a:xfrm>
            <a:off x="1594734" y="3359828"/>
            <a:ext cx="2581006" cy="834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ítulo 5"/>
          <p:cNvSpPr txBox="1">
            <a:spLocks/>
          </p:cNvSpPr>
          <p:nvPr/>
        </p:nvSpPr>
        <p:spPr>
          <a:xfrm>
            <a:off x="827584" y="160338"/>
            <a:ext cx="5319210" cy="57606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2800" b="1" dirty="0" smtClean="0">
                <a:solidFill>
                  <a:schemeClr val="tx1"/>
                </a:solidFill>
              </a:rPr>
              <a:t>REDE DE CUIDADO  </a:t>
            </a:r>
            <a:r>
              <a:rPr lang="pt-BR" sz="2800" b="1" dirty="0">
                <a:solidFill>
                  <a:schemeClr val="tx1"/>
                </a:solidFill>
              </a:rPr>
              <a:t>DE </a:t>
            </a:r>
            <a:r>
              <a:rPr lang="pt-BR" sz="2800" b="1" dirty="0" smtClean="0">
                <a:solidFill>
                  <a:schemeClr val="tx1"/>
                </a:solidFill>
              </a:rPr>
              <a:t>VIOLENCIA</a:t>
            </a:r>
            <a:endParaRPr lang="pt-BR" sz="2800" b="1" i="1" dirty="0">
              <a:solidFill>
                <a:schemeClr val="tx1"/>
              </a:solidFill>
            </a:endParaRPr>
          </a:p>
        </p:txBody>
      </p:sp>
      <p:pic>
        <p:nvPicPr>
          <p:cNvPr id="28" name="Imagem 27" descr="População de Patos de Minas ganhará quatro novos Postos de Saúd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95" y="1052736"/>
            <a:ext cx="1114425" cy="74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967" y="3501008"/>
            <a:ext cx="761625" cy="762000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3447796" y="4064652"/>
            <a:ext cx="55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IML</a:t>
            </a:r>
            <a:endParaRPr lang="pt-BR" dirty="0"/>
          </a:p>
        </p:txBody>
      </p:sp>
      <p:pic>
        <p:nvPicPr>
          <p:cNvPr id="1028" name="Picture 4" descr="Resultado de imagem para mulher desen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9" y="2402254"/>
            <a:ext cx="704593" cy="9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3295" y="4670177"/>
            <a:ext cx="803672" cy="107156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9227" y="1795473"/>
            <a:ext cx="970685" cy="91615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584" y="3834557"/>
            <a:ext cx="1192751" cy="89058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86619" y="2236350"/>
            <a:ext cx="1437485" cy="14356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175739" y="3634913"/>
            <a:ext cx="16496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SERVIÇO DE REFERENCIA PEP SEXUAL</a:t>
            </a:r>
            <a:endParaRPr lang="pt-BR" sz="1400" dirty="0"/>
          </a:p>
        </p:txBody>
      </p:sp>
      <p:cxnSp>
        <p:nvCxnSpPr>
          <p:cNvPr id="8" name="Conector angulado 7"/>
          <p:cNvCxnSpPr>
            <a:stCxn id="3" idx="2"/>
          </p:cNvCxnSpPr>
          <p:nvPr/>
        </p:nvCxnSpPr>
        <p:spPr>
          <a:xfrm rot="5400000" flipH="1">
            <a:off x="4457668" y="3830698"/>
            <a:ext cx="13805" cy="1071955"/>
          </a:xfrm>
          <a:prstGeom prst="bentConnector4">
            <a:avLst>
              <a:gd name="adj1" fmla="val -1655922"/>
              <a:gd name="adj2" fmla="val 8847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3203848" y="5589240"/>
            <a:ext cx="1464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BOLETIM DE OCORRÊNCIA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447796" y="4521894"/>
            <a:ext cx="2176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40404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Exame pericial de Corpo de Delito e Conjunção Carnal</a:t>
            </a:r>
            <a:endParaRPr lang="pt-BR" dirty="0"/>
          </a:p>
        </p:txBody>
      </p:sp>
      <p:sp>
        <p:nvSpPr>
          <p:cNvPr id="14" name="AutoShape 2" descr="Resultado de imagem para DESENHO CONSELHO TUTELAR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3490" y="908720"/>
            <a:ext cx="1419132" cy="1000751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5771642" y="1052736"/>
            <a:ext cx="333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40404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Comunicação ao Conselho Tutelar </a:t>
            </a:r>
            <a:r>
              <a:rPr lang="pt-BR" dirty="0" smtClean="0">
                <a:solidFill>
                  <a:srgbClr val="40404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t-BR" dirty="0">
                <a:solidFill>
                  <a:srgbClr val="40404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para crianças e </a:t>
            </a:r>
            <a:r>
              <a:rPr lang="pt-BR" dirty="0" smtClean="0">
                <a:solidFill>
                  <a:srgbClr val="40404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adolescentes)</a:t>
            </a:r>
            <a:endParaRPr lang="pt-BR" dirty="0"/>
          </a:p>
        </p:txBody>
      </p:sp>
      <p:cxnSp>
        <p:nvCxnSpPr>
          <p:cNvPr id="20" name="Conector de seta reta 19"/>
          <p:cNvCxnSpPr/>
          <p:nvPr/>
        </p:nvCxnSpPr>
        <p:spPr>
          <a:xfrm flipV="1">
            <a:off x="4450585" y="1940431"/>
            <a:ext cx="0" cy="590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5822818" y="3252634"/>
            <a:ext cx="1117575" cy="1954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34771" y="2061942"/>
            <a:ext cx="1137629" cy="151683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6945124" y="3534029"/>
            <a:ext cx="1731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SERVIÇO DE REFERENCIA AMBULATORIAL PARA </a:t>
            </a:r>
            <a:r>
              <a:rPr lang="pt-BR" sz="1400" dirty="0" smtClean="0"/>
              <a:t>PEP</a:t>
            </a:r>
            <a:endParaRPr lang="pt-BR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58052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JUSTIÇA</a:t>
            </a:r>
            <a:endParaRPr lang="en-US" dirty="0"/>
          </a:p>
        </p:txBody>
      </p:sp>
      <p:pic>
        <p:nvPicPr>
          <p:cNvPr id="32" name="Imagem 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68344" y="4653136"/>
            <a:ext cx="896691" cy="916887"/>
          </a:xfrm>
          <a:prstGeom prst="rect">
            <a:avLst/>
          </a:prstGeom>
        </p:spPr>
      </p:pic>
      <p:cxnSp>
        <p:nvCxnSpPr>
          <p:cNvPr id="33" name="Conector de seta reta 48"/>
          <p:cNvCxnSpPr/>
          <p:nvPr/>
        </p:nvCxnSpPr>
        <p:spPr>
          <a:xfrm>
            <a:off x="8172400" y="3645024"/>
            <a:ext cx="288032" cy="64807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m 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84168" y="4653136"/>
            <a:ext cx="1194623" cy="792087"/>
          </a:xfrm>
          <a:prstGeom prst="rect">
            <a:avLst/>
          </a:prstGeom>
        </p:spPr>
      </p:pic>
      <p:cxnSp>
        <p:nvCxnSpPr>
          <p:cNvPr id="35" name="Conector de seta reta 51"/>
          <p:cNvCxnSpPr/>
          <p:nvPr/>
        </p:nvCxnSpPr>
        <p:spPr>
          <a:xfrm>
            <a:off x="6181383" y="3928068"/>
            <a:ext cx="643601" cy="66760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19"/>
          <p:cNvCxnSpPr/>
          <p:nvPr/>
        </p:nvCxnSpPr>
        <p:spPr>
          <a:xfrm flipH="1">
            <a:off x="6012160" y="2924944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19"/>
          <p:cNvCxnSpPr/>
          <p:nvPr/>
        </p:nvCxnSpPr>
        <p:spPr>
          <a:xfrm flipH="1" flipV="1">
            <a:off x="6300192" y="3717032"/>
            <a:ext cx="648072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19"/>
          <p:cNvCxnSpPr/>
          <p:nvPr/>
        </p:nvCxnSpPr>
        <p:spPr>
          <a:xfrm flipH="1" flipV="1">
            <a:off x="8244408" y="3501008"/>
            <a:ext cx="36004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19"/>
          <p:cNvCxnSpPr/>
          <p:nvPr/>
        </p:nvCxnSpPr>
        <p:spPr>
          <a:xfrm>
            <a:off x="5436096" y="1916832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740352" y="544522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CREAS</a:t>
            </a:r>
            <a:endParaRPr lang="en-US" dirty="0"/>
          </a:p>
        </p:txBody>
      </p:sp>
      <p:cxnSp>
        <p:nvCxnSpPr>
          <p:cNvPr id="26" name="Elbow Connector 25"/>
          <p:cNvCxnSpPr/>
          <p:nvPr/>
        </p:nvCxnSpPr>
        <p:spPr>
          <a:xfrm rot="5400000">
            <a:off x="3095836" y="3609020"/>
            <a:ext cx="1224136" cy="1008112"/>
          </a:xfrm>
          <a:prstGeom prst="bentConnector3">
            <a:avLst>
              <a:gd name="adj1" fmla="val 89279"/>
            </a:avLst>
          </a:prstGeom>
          <a:ln w="3175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836712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É preciso garantir que toda a rede que envolve a criança esteja preparada para atende-la em suas necessidades, acolhê-la e protege-la de todas as formas de violência.</a:t>
            </a:r>
            <a:endParaRPr lang="pt-BR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48" b="64788"/>
          <a:stretch/>
        </p:blipFill>
        <p:spPr>
          <a:xfrm>
            <a:off x="1115616" y="4084635"/>
            <a:ext cx="2722925" cy="136058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627784" y="280479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pt-BR" sz="2000" b="1" dirty="0" smtClean="0">
                <a:solidFill>
                  <a:srgbClr val="58585A"/>
                </a:solidFill>
                <a:cs typeface="Arial" panose="020B0604020202020204" pitchFamily="34" charset="0"/>
              </a:rPr>
              <a:t>Construir políticas </a:t>
            </a:r>
            <a:r>
              <a:rPr lang="pt-BR" sz="2000" b="1" dirty="0" err="1" smtClean="0">
                <a:solidFill>
                  <a:srgbClr val="58585A"/>
                </a:solidFill>
                <a:cs typeface="Arial" panose="020B0604020202020204" pitchFamily="34" charset="0"/>
              </a:rPr>
              <a:t>intersetoriais</a:t>
            </a:r>
            <a:r>
              <a:rPr lang="pt-BR" sz="2000" b="1" dirty="0" smtClean="0">
                <a:solidFill>
                  <a:srgbClr val="58585A"/>
                </a:solidFill>
                <a:cs typeface="Arial" panose="020B0604020202020204" pitchFamily="34" charset="0"/>
              </a:rPr>
              <a:t> </a:t>
            </a:r>
            <a:br>
              <a:rPr lang="pt-BR" sz="2000" b="1" dirty="0" smtClean="0">
                <a:solidFill>
                  <a:srgbClr val="58585A"/>
                </a:solidFill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rgbClr val="58585A"/>
                </a:solidFill>
                <a:cs typeface="Arial" panose="020B0604020202020204" pitchFamily="34" charset="0"/>
              </a:rPr>
              <a:t>com alcance para atender </a:t>
            </a:r>
            <a:br>
              <a:rPr lang="pt-BR" sz="2000" b="1" dirty="0" smtClean="0">
                <a:solidFill>
                  <a:srgbClr val="58585A"/>
                </a:solidFill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rgbClr val="58585A"/>
                </a:solidFill>
                <a:cs typeface="Arial" panose="020B0604020202020204" pitchFamily="34" charset="0"/>
              </a:rPr>
              <a:t>as </a:t>
            </a:r>
            <a:r>
              <a:rPr lang="pt-BR" sz="2000" b="1" dirty="0" smtClean="0">
                <a:solidFill>
                  <a:srgbClr val="E15C66"/>
                </a:solidFill>
                <a:cs typeface="Arial" panose="020B0604020202020204" pitchFamily="34" charset="0"/>
              </a:rPr>
              <a:t>necessidades das crianças e famílias</a:t>
            </a:r>
            <a:endParaRPr lang="pt-BR" sz="2000" b="1" dirty="0">
              <a:solidFill>
                <a:srgbClr val="E15C66"/>
              </a:solidFill>
              <a:cs typeface="Arial" panose="020B0604020202020204" pitchFamily="34" charset="0"/>
            </a:endParaRPr>
          </a:p>
        </p:txBody>
      </p:sp>
      <p:pic>
        <p:nvPicPr>
          <p:cNvPr id="5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4" y="4365104"/>
            <a:ext cx="1944217" cy="127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63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1772816"/>
            <a:ext cx="2662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OBRIGADA</a:t>
            </a:r>
            <a:endParaRPr lang="pt-BR" sz="4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067944" y="450912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hlinkClick r:id="rId2"/>
              </a:rPr>
              <a:t>rricardes@saude.sp.org.br</a:t>
            </a:r>
            <a:endParaRPr lang="pt-BR" dirty="0" smtClean="0"/>
          </a:p>
          <a:p>
            <a:r>
              <a:rPr lang="pt-BR" dirty="0" smtClean="0"/>
              <a:t>11 3066 8226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825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536" y="1772816"/>
            <a:ext cx="8291264" cy="326084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None/>
            </a:pPr>
            <a:endParaRPr lang="pt-BR" dirty="0" smtClean="0">
              <a:cs typeface="Arial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pt-BR" sz="3600" dirty="0" smtClean="0">
                <a:cs typeface="Arial" pitchFamily="34" charset="0"/>
              </a:rPr>
              <a:t>A violência pode ser definida, para efeitos operacionais, pelo uso da força com vistas à exclusão, ao abuso e ao aniquilamento do outro, seja este outro um indivíduo, um grupo, um segmento social ou um país. 		</a:t>
            </a:r>
            <a:r>
              <a:rPr lang="pt-BR" sz="1800" i="1" dirty="0" smtClean="0">
                <a:cs typeface="Arial" pitchFamily="34" charset="0"/>
              </a:rPr>
              <a:t>(</a:t>
            </a:r>
            <a:r>
              <a:rPr lang="pt-BR" sz="1800" i="1" dirty="0" err="1" smtClean="0">
                <a:cs typeface="Arial" pitchFamily="34" charset="0"/>
              </a:rPr>
              <a:t>Minayo</a:t>
            </a:r>
            <a:r>
              <a:rPr lang="pt-BR" sz="1800" i="1" dirty="0" smtClean="0">
                <a:cs typeface="Arial" pitchFamily="34" charset="0"/>
              </a:rPr>
              <a:t>, 2002)</a:t>
            </a:r>
            <a:endParaRPr lang="pt-BR" sz="1800" i="1" dirty="0" smtClean="0"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1124744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smtClean="0">
                <a:latin typeface="+mn-lt"/>
              </a:rPr>
              <a:t>Conceito de violência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914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 txBox="1">
            <a:spLocks noChangeArrowheads="1"/>
          </p:cNvSpPr>
          <p:nvPr/>
        </p:nvSpPr>
        <p:spPr>
          <a:xfrm>
            <a:off x="611560" y="1772816"/>
            <a:ext cx="8075240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pt-BR" sz="3000" dirty="0" smtClean="0">
                <a:cs typeface="Arial" pitchFamily="34" charset="0"/>
              </a:rPr>
              <a:t>Faz parte da história da </a:t>
            </a:r>
            <a:r>
              <a:rPr lang="pt-BR" sz="3000" dirty="0" smtClean="0">
                <a:cs typeface="Arial" pitchFamily="34" charset="0"/>
              </a:rPr>
              <a:t>humanidade</a:t>
            </a:r>
          </a:p>
          <a:p>
            <a:pPr>
              <a:buClr>
                <a:schemeClr val="accent1"/>
              </a:buClr>
            </a:pPr>
            <a:r>
              <a:rPr lang="pt-BR" sz="3000" dirty="0">
                <a:cs typeface="Arial" pitchFamily="34" charset="0"/>
              </a:rPr>
              <a:t>Expressa-se de inúmeras formas dentro das diferentes culturas</a:t>
            </a:r>
          </a:p>
          <a:p>
            <a:pPr>
              <a:buClr>
                <a:schemeClr val="accent1"/>
              </a:buClr>
            </a:pPr>
            <a:r>
              <a:rPr lang="pt-BR" sz="3000" dirty="0" smtClean="0">
                <a:cs typeface="Arial" pitchFamily="34" charset="0"/>
              </a:rPr>
              <a:t>As </a:t>
            </a:r>
            <a:r>
              <a:rPr lang="pt-BR" sz="3000" dirty="0" smtClean="0">
                <a:cs typeface="Arial" pitchFamily="34" charset="0"/>
              </a:rPr>
              <a:t>crianças (em especial as abandonadas) são as vítimas preferenciais</a:t>
            </a:r>
          </a:p>
          <a:p>
            <a:pPr>
              <a:buClr>
                <a:schemeClr val="accent1"/>
              </a:buClr>
            </a:pPr>
            <a:r>
              <a:rPr lang="pt-BR" sz="3000" dirty="0" smtClean="0">
                <a:cs typeface="Arial" pitchFamily="34" charset="0"/>
              </a:rPr>
              <a:t>De </a:t>
            </a:r>
            <a:r>
              <a:rPr lang="pt-BR" sz="3000" dirty="0" smtClean="0">
                <a:cs typeface="Arial" pitchFamily="34" charset="0"/>
              </a:rPr>
              <a:t>caráter arbitrário, apresenta-se geralmente justificada</a:t>
            </a:r>
          </a:p>
          <a:p>
            <a:pPr>
              <a:buClr>
                <a:schemeClr val="accent1"/>
              </a:buClr>
            </a:pPr>
            <a:endParaRPr lang="pt-BR" sz="2800" dirty="0">
              <a:cs typeface="Arial" pitchFamily="34" charset="0"/>
            </a:endParaRPr>
          </a:p>
        </p:txBody>
      </p:sp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514588" y="808065"/>
            <a:ext cx="8161867" cy="7144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dirty="0" smtClean="0">
                <a:latin typeface="+mn-lt"/>
              </a:rPr>
              <a:t>Violência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074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95536" y="2492896"/>
            <a:ext cx="83820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pt-BR" sz="28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tx1"/>
                </a:solidFill>
                <a:cs typeface="Arial" pitchFamily="34" charset="0"/>
              </a:rPr>
              <a:t>Violência </a:t>
            </a:r>
            <a:r>
              <a:rPr lang="pt-BR" sz="2800" b="1" dirty="0">
                <a:solidFill>
                  <a:schemeClr val="tx1"/>
                </a:solidFill>
                <a:cs typeface="Arial" pitchFamily="34" charset="0"/>
              </a:rPr>
              <a:t>pessoal</a:t>
            </a:r>
            <a:r>
              <a:rPr lang="pt-BR" sz="28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cs typeface="Arial" pitchFamily="34" charset="0"/>
              </a:rPr>
              <a:t>– </a:t>
            </a:r>
            <a:r>
              <a:rPr lang="pt-BR" sz="2800" b="0" dirty="0" smtClean="0">
                <a:solidFill>
                  <a:schemeClr val="tx1"/>
                </a:solidFill>
                <a:cs typeface="Arial" pitchFamily="34" charset="0"/>
              </a:rPr>
              <a:t>Atinge </a:t>
            </a:r>
            <a:r>
              <a:rPr lang="pt-BR" sz="2800" b="0" dirty="0">
                <a:solidFill>
                  <a:schemeClr val="tx1"/>
                </a:solidFill>
                <a:cs typeface="Arial" pitchFamily="34" charset="0"/>
              </a:rPr>
              <a:t>o indivíduo como conseqüência direta ou indireta  do abuso de poder nas relações sociais (comunitárias, familiares, sexuais, étnicas, religiosas ou de trabalho). </a:t>
            </a:r>
          </a:p>
          <a:p>
            <a:pPr algn="just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endParaRPr lang="pt-BR" sz="2800" b="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CaixaDeTexto 1"/>
          <p:cNvSpPr txBox="1"/>
          <p:nvPr/>
        </p:nvSpPr>
        <p:spPr>
          <a:xfrm>
            <a:off x="467544" y="90872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Expressões da Violência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6439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2708920"/>
            <a:ext cx="8229600" cy="28083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buClr>
                <a:schemeClr val="accent1"/>
              </a:buClr>
              <a:buFont typeface="Arial"/>
              <a:buChar char="•"/>
              <a:defRPr/>
            </a:pPr>
            <a:r>
              <a:rPr lang="pt-BR" sz="2800" b="1" dirty="0" smtClean="0">
                <a:cs typeface="Arial" pitchFamily="34" charset="0"/>
              </a:rPr>
              <a:t>Violência intrafamiliar contra crianças e adolescentes - IFCA </a:t>
            </a:r>
            <a:r>
              <a:rPr lang="pt-BR" sz="2800" dirty="0" smtClean="0">
                <a:cs typeface="Arial" pitchFamily="34" charset="0"/>
              </a:rPr>
              <a:t>– Todo ato ou omissão de pais, parentes ou responsáveis capaz de causar dano físico, sexual e/ou psicológico às crianças e/ou adolescentes. Implica numa transgressão do dever de proteção do adulto a esta criança e adolescente.</a:t>
            </a:r>
            <a:endParaRPr lang="pt-BR" sz="2800" dirty="0">
              <a:cs typeface="Arial" pitchFamily="34" charset="0"/>
            </a:endParaRPr>
          </a:p>
        </p:txBody>
      </p:sp>
      <p:sp>
        <p:nvSpPr>
          <p:cNvPr id="3" name="CaixaDeTexto 1"/>
          <p:cNvSpPr txBox="1"/>
          <p:nvPr/>
        </p:nvSpPr>
        <p:spPr>
          <a:xfrm>
            <a:off x="467544" y="119675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Expressões da Violência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3321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863588"/>
            <a:ext cx="6840760" cy="7106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dirty="0" smtClean="0">
                <a:latin typeface="+mn-lt"/>
              </a:rPr>
              <a:t>Características da Violência IFCA</a:t>
            </a:r>
            <a:endParaRPr lang="pt-BR" sz="3200" b="1" dirty="0">
              <a:latin typeface="+mn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772816"/>
            <a:ext cx="7772400" cy="419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chemeClr val="accent1"/>
              </a:buClr>
            </a:pPr>
            <a:r>
              <a:rPr lang="pt-BR" sz="2800" dirty="0" smtClean="0">
                <a:cs typeface="Arial" pitchFamily="34" charset="0"/>
              </a:rPr>
              <a:t>Implica em uma posição de poder do mais forte sobre a criança/adolescente </a:t>
            </a:r>
          </a:p>
          <a:p>
            <a:pPr>
              <a:lnSpc>
                <a:spcPct val="110000"/>
              </a:lnSpc>
              <a:buClr>
                <a:schemeClr val="accent1"/>
              </a:buClr>
            </a:pPr>
            <a:r>
              <a:rPr lang="pt-BR" sz="2800" dirty="0" smtClean="0">
                <a:cs typeface="Arial" pitchFamily="34" charset="0"/>
              </a:rPr>
              <a:t>Ocorre a invasão</a:t>
            </a:r>
            <a:r>
              <a:rPr lang="pt-BR" sz="2800" b="1" dirty="0" smtClean="0">
                <a:cs typeface="Arial" pitchFamily="34" charset="0"/>
              </a:rPr>
              <a:t> </a:t>
            </a:r>
            <a:r>
              <a:rPr lang="pt-BR" sz="2800" dirty="0" smtClean="0">
                <a:cs typeface="Arial" pitchFamily="34" charset="0"/>
              </a:rPr>
              <a:t> do corpo da criança/adolescente</a:t>
            </a:r>
          </a:p>
          <a:p>
            <a:pPr>
              <a:lnSpc>
                <a:spcPct val="110000"/>
              </a:lnSpc>
              <a:buClr>
                <a:schemeClr val="accent1"/>
              </a:buClr>
            </a:pPr>
            <a:r>
              <a:rPr lang="pt-BR" sz="2800" dirty="0" smtClean="0">
                <a:cs typeface="Arial" pitchFamily="34" charset="0"/>
              </a:rPr>
              <a:t>Ocorre a coisificação</a:t>
            </a:r>
            <a:r>
              <a:rPr lang="pt-BR" sz="2800" b="1" dirty="0" smtClean="0">
                <a:cs typeface="Arial" pitchFamily="34" charset="0"/>
              </a:rPr>
              <a:t> </a:t>
            </a:r>
            <a:r>
              <a:rPr lang="pt-BR" sz="2800" dirty="0" smtClean="0">
                <a:cs typeface="Arial" pitchFamily="34" charset="0"/>
              </a:rPr>
              <a:t>do outro, transformando-o em objeto de uso.</a:t>
            </a:r>
          </a:p>
          <a:p>
            <a:pPr>
              <a:lnSpc>
                <a:spcPct val="110000"/>
              </a:lnSpc>
              <a:buClr>
                <a:schemeClr val="accent1"/>
              </a:buClr>
            </a:pPr>
            <a:r>
              <a:rPr lang="pt-BR" sz="2800" dirty="0" smtClean="0">
                <a:cs typeface="Arial" pitchFamily="34" charset="0"/>
              </a:rPr>
              <a:t>É mantida pelo complô do silêncio.</a:t>
            </a:r>
            <a:endParaRPr lang="pt-BR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369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21762" y="764704"/>
            <a:ext cx="6840760" cy="7106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dirty="0" smtClean="0">
                <a:latin typeface="+mn-lt"/>
              </a:rPr>
              <a:t>Características da Violência IFCA</a:t>
            </a:r>
            <a:endParaRPr lang="pt-BR" sz="3200" b="1" dirty="0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21762" y="1628800"/>
            <a:ext cx="8305800" cy="453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800" b="0" dirty="0" smtClean="0">
                <a:solidFill>
                  <a:schemeClr val="tx1"/>
                </a:solidFill>
                <a:cs typeface="Arial" pitchFamily="34" charset="0"/>
              </a:rPr>
              <a:t>Não </a:t>
            </a:r>
            <a:r>
              <a:rPr lang="pt-BR" sz="2800" b="0" dirty="0">
                <a:solidFill>
                  <a:schemeClr val="tx1"/>
                </a:solidFill>
                <a:cs typeface="Arial" pitchFamily="34" charset="0"/>
              </a:rPr>
              <a:t>se trata de opção/escolha da </a:t>
            </a:r>
            <a:r>
              <a:rPr lang="pt-BR" sz="2800" b="0" dirty="0" smtClean="0">
                <a:solidFill>
                  <a:schemeClr val="tx1"/>
                </a:solidFill>
                <a:cs typeface="Arial" pitchFamily="34" charset="0"/>
              </a:rPr>
              <a:t>criança/adolescente</a:t>
            </a:r>
            <a:endParaRPr lang="pt-BR" sz="2800" b="0" dirty="0">
              <a:solidFill>
                <a:schemeClr val="tx1"/>
              </a:solidFill>
              <a:cs typeface="Arial" pitchFamily="34" charset="0"/>
            </a:endParaRPr>
          </a:p>
          <a:p>
            <a:pPr marL="457200" indent="-457200" algn="l">
              <a:spcBef>
                <a:spcPct val="5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800" b="0" dirty="0">
                <a:solidFill>
                  <a:schemeClr val="tx1"/>
                </a:solidFill>
                <a:cs typeface="Arial" pitchFamily="34" charset="0"/>
              </a:rPr>
              <a:t>Ocorre em todas as classes sociais</a:t>
            </a:r>
          </a:p>
          <a:p>
            <a:pPr marL="457200" indent="-457200" algn="l">
              <a:spcBef>
                <a:spcPct val="5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800" b="0" dirty="0" smtClean="0">
                <a:solidFill>
                  <a:schemeClr val="tx1"/>
                </a:solidFill>
                <a:cs typeface="Arial" pitchFamily="34" charset="0"/>
              </a:rPr>
              <a:t>Em </a:t>
            </a:r>
            <a:r>
              <a:rPr lang="pt-BR" sz="2800" b="0" dirty="0">
                <a:solidFill>
                  <a:schemeClr val="tx1"/>
                </a:solidFill>
                <a:cs typeface="Arial" pitchFamily="34" charset="0"/>
              </a:rPr>
              <a:t>geral, ocorrem vários tipos de violência</a:t>
            </a:r>
          </a:p>
          <a:p>
            <a:pPr marL="457200" indent="-457200" algn="l">
              <a:lnSpc>
                <a:spcPct val="110000"/>
              </a:lnSpc>
              <a:spcBef>
                <a:spcPct val="5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800" b="0" dirty="0">
                <a:solidFill>
                  <a:schemeClr val="tx1"/>
                </a:solidFill>
                <a:cs typeface="Arial" pitchFamily="34" charset="0"/>
              </a:rPr>
              <a:t>Tende a se agravar com o tempo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800" b="0" dirty="0">
                <a:solidFill>
                  <a:schemeClr val="tx1"/>
                </a:solidFill>
                <a:cs typeface="Arial" pitchFamily="34" charset="0"/>
              </a:rPr>
              <a:t>Geralmente há mais de uma </a:t>
            </a:r>
            <a:r>
              <a:rPr lang="pt-BR" sz="2800" dirty="0" smtClean="0">
                <a:cs typeface="Arial" pitchFamily="34" charset="0"/>
              </a:rPr>
              <a:t>criança/adolescente</a:t>
            </a:r>
            <a:endParaRPr lang="pt-BR" sz="2800" dirty="0">
              <a:cs typeface="Arial" pitchFamily="34" charset="0"/>
            </a:endParaRPr>
          </a:p>
          <a:p>
            <a:pPr algn="l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pt-BR" sz="2800" dirty="0">
                <a:cs typeface="Arial" pitchFamily="34" charset="0"/>
              </a:rPr>
              <a:t> </a:t>
            </a:r>
            <a:r>
              <a:rPr lang="pt-BR" sz="2800" dirty="0" smtClean="0">
                <a:cs typeface="Arial" pitchFamily="34" charset="0"/>
              </a:rPr>
              <a:t>    </a:t>
            </a:r>
            <a:r>
              <a:rPr lang="pt-BR" sz="2800" b="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pt-BR" sz="2800" b="0" dirty="0">
                <a:solidFill>
                  <a:schemeClr val="tx1"/>
                </a:solidFill>
                <a:cs typeface="Arial" pitchFamily="34" charset="0"/>
              </a:rPr>
              <a:t>sofrendo violência na rede familiar/social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800" b="0" dirty="0">
                <a:solidFill>
                  <a:schemeClr val="tx1"/>
                </a:solidFill>
                <a:cs typeface="Arial" pitchFamily="34" charset="0"/>
              </a:rPr>
              <a:t>É </a:t>
            </a:r>
            <a:r>
              <a:rPr lang="pt-BR" sz="2800" b="0" dirty="0" err="1">
                <a:solidFill>
                  <a:schemeClr val="tx1"/>
                </a:solidFill>
                <a:cs typeface="Arial" pitchFamily="34" charset="0"/>
              </a:rPr>
              <a:t>transgeracional</a:t>
            </a:r>
            <a:r>
              <a:rPr lang="pt-BR" sz="2800" b="0" dirty="0" smtClean="0">
                <a:solidFill>
                  <a:schemeClr val="tx1"/>
                </a:solidFill>
                <a:cs typeface="Arial" pitchFamily="34" charset="0"/>
              </a:rPr>
              <a:t>.</a:t>
            </a:r>
            <a:endParaRPr lang="pt-BR" sz="2800" b="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8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908720"/>
            <a:ext cx="82809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Tipos de violência contra criança e </a:t>
            </a:r>
            <a:r>
              <a:rPr lang="pt-BR" sz="3200" b="1" dirty="0" smtClean="0"/>
              <a:t>adolescente</a:t>
            </a:r>
          </a:p>
          <a:p>
            <a:endParaRPr lang="pt-BR" sz="2800" b="1" dirty="0"/>
          </a:p>
          <a:p>
            <a:pPr marL="457200" indent="-457200">
              <a:buClr>
                <a:schemeClr val="accent1"/>
              </a:buClr>
              <a:buFont typeface="Arial"/>
              <a:buChar char="•"/>
            </a:pPr>
            <a:r>
              <a:rPr lang="pt-BR" sz="2800" dirty="0" smtClean="0"/>
              <a:t> </a:t>
            </a:r>
            <a:r>
              <a:rPr lang="pt-BR" sz="2800" dirty="0"/>
              <a:t>física: caracterizada por ato violento com uso da força física intencional;</a:t>
            </a:r>
          </a:p>
          <a:p>
            <a:pPr marL="457200" indent="-457200">
              <a:buClr>
                <a:schemeClr val="accent1"/>
              </a:buClr>
              <a:buFont typeface="Arial"/>
              <a:buChar char="•"/>
            </a:pPr>
            <a:r>
              <a:rPr lang="pt-BR" sz="2800" dirty="0" smtClean="0"/>
              <a:t> </a:t>
            </a:r>
            <a:r>
              <a:rPr lang="pt-BR" sz="2800" dirty="0"/>
              <a:t>psicológica: toda ação que coloca em risco ou causa dano à autoestima;</a:t>
            </a:r>
          </a:p>
          <a:p>
            <a:pPr marL="457200" indent="-457200">
              <a:buClr>
                <a:schemeClr val="accent1"/>
              </a:buClr>
              <a:buFont typeface="Arial"/>
              <a:buChar char="•"/>
            </a:pPr>
            <a:r>
              <a:rPr lang="pt-BR" sz="2800" dirty="0" smtClean="0"/>
              <a:t>sexual</a:t>
            </a:r>
            <a:r>
              <a:rPr lang="pt-BR" sz="2800" dirty="0"/>
              <a:t>: todo ato ou jogo sexual com intenção de estimular a criança, e com isso </a:t>
            </a:r>
            <a:r>
              <a:rPr lang="pt-BR" sz="2800" dirty="0" smtClean="0"/>
              <a:t>obter satisfação </a:t>
            </a:r>
            <a:r>
              <a:rPr lang="pt-BR" sz="2800" dirty="0"/>
              <a:t>sexual;</a:t>
            </a:r>
          </a:p>
          <a:p>
            <a:pPr marL="457200" indent="-457200">
              <a:buClr>
                <a:schemeClr val="accent1"/>
              </a:buClr>
              <a:buFont typeface="Arial"/>
              <a:buChar char="•"/>
            </a:pPr>
            <a:r>
              <a:rPr lang="pt-BR" sz="2800" dirty="0" smtClean="0"/>
              <a:t>negligência</a:t>
            </a:r>
            <a:r>
              <a:rPr lang="pt-BR" sz="2800" dirty="0"/>
              <a:t>: omissão dos adultos responsáveis pela criança, não provendo </a:t>
            </a:r>
            <a:r>
              <a:rPr lang="pt-BR" sz="2800" dirty="0" smtClean="0"/>
              <a:t>as necessidades </a:t>
            </a:r>
            <a:r>
              <a:rPr lang="pt-BR" sz="2800" dirty="0"/>
              <a:t>básicas: físico , emocional e social.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098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2274838"/>
            <a:ext cx="7488832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/>
              <a:t>Apresenta:</a:t>
            </a:r>
          </a:p>
          <a:p>
            <a:pPr algn="just"/>
            <a:endParaRPr lang="pt-BR" sz="2800" dirty="0" smtClean="0"/>
          </a:p>
          <a:p>
            <a:pPr marL="457200" indent="-457200" algn="just">
              <a:buClr>
                <a:schemeClr val="accent1"/>
              </a:buClr>
              <a:buFont typeface="Arial"/>
              <a:buChar char="•"/>
            </a:pPr>
            <a:r>
              <a:rPr lang="pt-BR" sz="2800" dirty="0"/>
              <a:t>A</a:t>
            </a:r>
            <a:r>
              <a:rPr lang="pt-BR" sz="2800" dirty="0" smtClean="0"/>
              <a:t>nsiedade</a:t>
            </a:r>
            <a:r>
              <a:rPr lang="pt-BR" sz="2800" dirty="0"/>
              <a:t>, choros constantes sem aparente motivo, medo, pesadelos, tentativas </a:t>
            </a:r>
            <a:r>
              <a:rPr lang="pt-BR" sz="2800" dirty="0" smtClean="0"/>
              <a:t>de suicídio</a:t>
            </a:r>
            <a:r>
              <a:rPr lang="pt-BR" sz="2800" dirty="0"/>
              <a:t>, marcas de violência no corpo, ataques de pânico, baixo rendimento escolar</a:t>
            </a:r>
            <a:r>
              <a:rPr lang="pt-BR" sz="2800" dirty="0" smtClean="0"/>
              <a:t>, sentimento </a:t>
            </a:r>
            <a:r>
              <a:rPr lang="pt-BR" sz="2800" dirty="0"/>
              <a:t>de inferioridade.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836712"/>
            <a:ext cx="79928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Principais </a:t>
            </a:r>
            <a:r>
              <a:rPr lang="pt-BR" sz="3200" b="1" dirty="0" smtClean="0"/>
              <a:t>Sinais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048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700</Words>
  <Application>Microsoft Macintosh PowerPoint</Application>
  <PresentationFormat>On-screen Show (4:3)</PresentationFormat>
  <Paragraphs>66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Roberta Ricardes Pires</dc:creator>
  <cp:lastModifiedBy>Imac</cp:lastModifiedBy>
  <cp:revision>26</cp:revision>
  <dcterms:created xsi:type="dcterms:W3CDTF">2019-06-11T13:28:52Z</dcterms:created>
  <dcterms:modified xsi:type="dcterms:W3CDTF">2019-06-13T01:05:54Z</dcterms:modified>
</cp:coreProperties>
</file>